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65" r:id="rId5"/>
    <p:sldId id="266" r:id="rId6"/>
    <p:sldId id="269" r:id="rId7"/>
    <p:sldId id="270" r:id="rId8"/>
    <p:sldId id="267" r:id="rId9"/>
    <p:sldId id="268" r:id="rId10"/>
    <p:sldId id="271" r:id="rId11"/>
    <p:sldId id="272" r:id="rId12"/>
    <p:sldId id="273" r:id="rId13"/>
    <p:sldId id="274" r:id="rId14"/>
    <p:sldId id="259" r:id="rId15"/>
    <p:sldId id="277" r:id="rId16"/>
    <p:sldId id="279" r:id="rId17"/>
    <p:sldId id="275" r:id="rId18"/>
    <p:sldId id="278" r:id="rId19"/>
    <p:sldId id="260" r:id="rId20"/>
    <p:sldId id="280" r:id="rId21"/>
    <p:sldId id="276" r:id="rId22"/>
    <p:sldId id="284" r:id="rId23"/>
    <p:sldId id="286" r:id="rId24"/>
    <p:sldId id="285" r:id="rId25"/>
    <p:sldId id="287" r:id="rId26"/>
    <p:sldId id="281" r:id="rId27"/>
    <p:sldId id="261" r:id="rId28"/>
    <p:sldId id="262" r:id="rId2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3">
          <p15:clr>
            <a:srgbClr val="A4A3A4"/>
          </p15:clr>
        </p15:guide>
        <p15:guide id="2" pos="325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pos="7355">
          <p15:clr>
            <a:srgbClr val="A4A3A4"/>
          </p15:clr>
        </p15:guide>
        <p15:guide id="5" pos="3840">
          <p15:clr>
            <a:srgbClr val="A4A3A4"/>
          </p15:clr>
        </p15:guide>
        <p15:guide id="6" orient="horz" pos="867">
          <p15:clr>
            <a:srgbClr val="A4A3A4"/>
          </p15:clr>
        </p15:guide>
        <p15:guide id="7" orient="horz" pos="3634">
          <p15:clr>
            <a:srgbClr val="A4A3A4"/>
          </p15:clr>
        </p15:guide>
        <p15:guide id="8" pos="869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jsPE1lobI3q0F7vnFfDMdjjRjz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78" y="1356"/>
      </p:cViewPr>
      <p:guideLst>
        <p:guide orient="horz" pos="323"/>
        <p:guide pos="325"/>
        <p:guide orient="horz" pos="3974"/>
        <p:guide pos="7355"/>
        <p:guide pos="3840"/>
        <p:guide orient="horz" pos="867"/>
        <p:guide orient="horz" pos="3634"/>
        <p:guide pos="8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dadyslexia.org.uk/advice/employers/creating-a-dyslexia-friendly-workplace/dyslexia-friendly-style-guide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dadyslexia.org.uk/advice/employers/creating-a-dyslexia-friendly-workplace/dyslexia-friendly-style-guide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dadyslexia.org.uk/advice/employers/creating-a-dyslexia-friendly-workplace/dyslexia-friendly-style-guide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dadyslexia.org.uk/advice/employers/creating-a-dyslexia-friendly-workplace/dyslexia-friendly-style-guide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dadyslexia.org.uk/advice/employers/creating-a-dyslexia-friendly-workplace/dyslexia-friendly-style-guide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dadyslexia.org.uk/advice/employers/creating-a-dyslexia-friendly-workplace/dyslexia-friendly-style-guide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dadyslexia.org.uk/advice/employers/creating-a-dyslexia-friendly-workplace/dyslexia-friendly-style-guide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dadyslexia.org.uk/advice/employers/creating-a-dyslexia-friendly-workplace/dyslexia-friendly-style-guide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" name="Google Shape;1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" name="Google Shape;1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" name="Google Shape;2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996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0987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" name="Google Shape;2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5418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" name="Google Shape;2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56123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654e63722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" name="Google Shape;39;g654e637228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g654e637228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Replace this guidance text with your own bullet pointed content.</a:t>
            </a:r>
            <a:endParaRPr sz="12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further guidance please see </a:t>
            </a:r>
            <a:r>
              <a:rPr lang="en-GB" sz="1200" b="1" i="0" u="sng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https://www.bdadyslexia.org.uk/advice/employers/creating-a-dyslexia-friendly-workplace/dyslexia-friendly-style-guide</a:t>
            </a:r>
            <a:endParaRPr sz="12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52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654e63722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" name="Google Shape;39;g654e637228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g654e637228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60677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" name="Google Shape;2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13318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" name="Google Shape;2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4040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654e63722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" name="Google Shape;46;g654e637228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g654e637228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" name="Google Shape;2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" name="Google Shape;2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" name="Google Shape;2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65182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Replace this guidance text with your own bullet pointed content.</a:t>
            </a:r>
            <a:endParaRPr sz="12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further guidance please see </a:t>
            </a:r>
            <a:r>
              <a:rPr lang="en-GB" sz="1200" b="1" i="0" u="sng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https://www.bdadyslexia.org.uk/advice/employers/creating-a-dyslexia-friendly-workplace/dyslexia-friendly-style-guide</a:t>
            </a:r>
            <a:endParaRPr sz="12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06108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Replace this guidance text with your own bullet pointed content.</a:t>
            </a:r>
            <a:endParaRPr sz="12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further guidance please see </a:t>
            </a:r>
            <a:r>
              <a:rPr lang="en-GB" sz="1200" b="1" i="0" u="sng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https://www.bdadyslexia.org.uk/advice/employers/creating-a-dyslexia-friendly-workplace/dyslexia-friendly-style-guide</a:t>
            </a:r>
            <a:endParaRPr sz="12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97725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Replace this guidance text with your own bullet pointed content.</a:t>
            </a:r>
            <a:endParaRPr sz="12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further guidance please see </a:t>
            </a:r>
            <a:r>
              <a:rPr lang="en-GB" sz="1200" b="1" i="0" u="sng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https://www.bdadyslexia.org.uk/advice/employers/creating-a-dyslexia-friendly-workplace/dyslexia-friendly-style-guide</a:t>
            </a:r>
            <a:endParaRPr sz="12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61230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" name="Google Shape;2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Replace this guidance text with your own bullet pointed content.</a:t>
            </a:r>
            <a:endParaRPr sz="12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further guidance please see </a:t>
            </a:r>
            <a:r>
              <a:rPr lang="en-GB" sz="1200" b="1" i="0" u="sng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https://www.bdadyslexia.org.uk/advice/employers/creating-a-dyslexia-friendly-workplace/dyslexia-friendly-style-guide</a:t>
            </a:r>
            <a:endParaRPr sz="12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" name="Google Shape;2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23335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654e637228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g654e637228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g654e637228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" name="Google Shape;6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>
                <a:solidFill>
                  <a:srgbClr val="000000"/>
                </a:solidFill>
              </a:rPr>
              <a:t>28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654e637228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" name="Google Shape;32;g654e637228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g654e637228_0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8151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Replace this guidance text with your own bullet pointed content.</a:t>
            </a:r>
            <a:endParaRPr sz="12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further guidance please see </a:t>
            </a:r>
            <a:r>
              <a:rPr lang="en-GB" sz="1200" b="1" i="0" u="sng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https://www.bdadyslexia.org.uk/advice/employers/creating-a-dyslexia-friendly-workplace/dyslexia-friendly-style-guide</a:t>
            </a:r>
            <a:endParaRPr sz="12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1650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9430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Replace this guidance text with your own bullet pointed content.</a:t>
            </a:r>
            <a:endParaRPr sz="12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further guidance please see </a:t>
            </a:r>
            <a:r>
              <a:rPr lang="en-GB" sz="1200" b="1" i="0" u="sng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https://www.bdadyslexia.org.uk/advice/employers/creating-a-dyslexia-friendly-workplace/dyslexia-friendly-style-guide</a:t>
            </a:r>
            <a:endParaRPr sz="12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5965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Replace this guidance text with your own bullet pointed content.</a:t>
            </a:r>
            <a:endParaRPr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further guidance please see </a:t>
            </a:r>
            <a:r>
              <a:rPr lang="en-GB" sz="1200" b="1" i="0" u="sng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https://www.bdadyslexia.org.uk/advice/employers/creating-a-dyslexia-friendly-workplace/dyslexia-friendly-style-guide</a:t>
            </a:r>
            <a:endParaRPr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986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9855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rgbClr val="FFFFFF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5940" y="5802306"/>
            <a:ext cx="1707700" cy="53975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kcl.ac.uk/policy-institute/assets/ref-impact.pdf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cl.ac.uk/policy-institute/assets/ref-impact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ref.ac.uk/media/1018/guidance-for-standardising-quantitative-indicators-of-impact.pdf" TargetMode="Externa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i.org/10.1371/journal.pone.0173152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2/asi.24122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joi.2019.01.008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tmetric.com/blog/altmetrics-and-the-ref-part-2-using-the-altmetric-explorer-for-preparations-for-your-ref-2021-submission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4.png"/><Relationship Id="rId9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82538" y="0"/>
            <a:ext cx="280946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"/>
          <p:cNvSpPr txBox="1"/>
          <p:nvPr/>
        </p:nvSpPr>
        <p:spPr>
          <a:xfrm>
            <a:off x="1255200" y="2160725"/>
            <a:ext cx="8995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rgbClr val="FFFFFF"/>
                </a:solidFill>
              </a:rPr>
              <a:t>Evaluating quantitative and qualitative impact indicators: pitfalls and challenges</a:t>
            </a:r>
            <a:endParaRPr sz="3200" b="1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3200" b="1">
              <a:solidFill>
                <a:srgbClr val="FFFFFF"/>
              </a:solidFill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1288651" y="3296250"/>
            <a:ext cx="87741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Steven Hill, Director of Research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</a:rPr>
              <a:t>Methods &amp; Instruments for Assessing  the Societal Impact of  Research</a:t>
            </a:r>
            <a:endParaRPr sz="240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>
                <a:solidFill>
                  <a:srgbClr val="FFFFFF"/>
                </a:solidFill>
              </a:rPr>
              <a:t>AESIS, King’s College, London</a:t>
            </a:r>
            <a:endParaRPr sz="240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>
                <a:solidFill>
                  <a:srgbClr val="FFFFFF"/>
                </a:solidFill>
              </a:rPr>
              <a:t>06 November 2019</a:t>
            </a: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2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5938" y="412403"/>
            <a:ext cx="3049837" cy="963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/>
          <p:nvPr/>
        </p:nvSpPr>
        <p:spPr>
          <a:xfrm>
            <a:off x="3027037" y="1925327"/>
            <a:ext cx="6137925" cy="1697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26262"/>
              </a:buClr>
              <a:buSzPts val="2400"/>
              <a:buFont typeface="Arial"/>
              <a:buChar char="•"/>
            </a:pPr>
            <a:r>
              <a:rPr lang="en-GB" sz="2400" dirty="0">
                <a:solidFill>
                  <a:srgbClr val="626262"/>
                </a:solidFill>
              </a:rPr>
              <a:t>Strengths</a:t>
            </a:r>
            <a:endParaRPr sz="2400" dirty="0">
              <a:solidFill>
                <a:srgbClr val="626262"/>
              </a:solidFill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1800"/>
              <a:buChar char="○"/>
            </a:pPr>
            <a:r>
              <a:rPr lang="en-GB" sz="1800" dirty="0">
                <a:solidFill>
                  <a:srgbClr val="626262"/>
                </a:solidFill>
              </a:rPr>
              <a:t>Applicable to all disciplines/all type of impact</a:t>
            </a:r>
            <a:endParaRPr sz="1800" dirty="0">
              <a:solidFill>
                <a:srgbClr val="626262"/>
              </a:solidFill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1800"/>
              <a:buChar char="○"/>
            </a:pPr>
            <a:r>
              <a:rPr lang="en-GB" sz="1800" dirty="0">
                <a:solidFill>
                  <a:srgbClr val="626262"/>
                </a:solidFill>
              </a:rPr>
              <a:t>Basis for robust quality evaluation</a:t>
            </a:r>
            <a:endParaRPr sz="1800" dirty="0">
              <a:solidFill>
                <a:srgbClr val="626262"/>
              </a:solidFill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1800"/>
              <a:buChar char="○"/>
            </a:pPr>
            <a:r>
              <a:rPr lang="en-GB" sz="1800" dirty="0">
                <a:solidFill>
                  <a:srgbClr val="626262"/>
                </a:solidFill>
              </a:rPr>
              <a:t>Rich source of insight about impact processes</a:t>
            </a:r>
            <a:br>
              <a:rPr lang="en-GB" sz="1800" dirty="0">
                <a:solidFill>
                  <a:srgbClr val="626262"/>
                </a:solidFill>
              </a:rPr>
            </a:br>
            <a:endParaRPr sz="1800" dirty="0">
              <a:solidFill>
                <a:srgbClr val="626262"/>
              </a:solidFill>
            </a:endParaRPr>
          </a:p>
        </p:txBody>
      </p:sp>
      <p:sp>
        <p:nvSpPr>
          <p:cNvPr id="29" name="Google Shape;29;p3"/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1" dirty="0">
                <a:solidFill>
                  <a:srgbClr val="2E2D62"/>
                </a:solidFill>
              </a:rPr>
              <a:t>Strengths and weaknesses of case studies</a:t>
            </a:r>
            <a:endParaRPr sz="4400" b="1" i="0" u="none" strike="noStrike" cap="none" dirty="0">
              <a:solidFill>
                <a:srgbClr val="2E2D6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8761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B452B1EA-FFF6-4758-9022-0F370145FA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53" y="286457"/>
            <a:ext cx="11788294" cy="52965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40960FF-A893-4BA9-A083-3682303156AA}"/>
              </a:ext>
            </a:extLst>
          </p:cNvPr>
          <p:cNvSpPr/>
          <p:nvPr/>
        </p:nvSpPr>
        <p:spPr>
          <a:xfrm>
            <a:off x="0" y="6315440"/>
            <a:ext cx="93828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Source: King’s College London/Digital Science (2015) The nature, scale and beneficiaries of research impact</a:t>
            </a:r>
          </a:p>
          <a:p>
            <a:r>
              <a:rPr lang="en-GB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hlinkClick r:id="rId4"/>
              </a:rPr>
              <a:t>https://www.kcl.ac.uk/policy-institute/assets/ref-impact.pdf</a:t>
            </a:r>
            <a:r>
              <a:rPr lang="en-GB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3406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/>
          <p:nvPr/>
        </p:nvSpPr>
        <p:spPr>
          <a:xfrm>
            <a:off x="3027037" y="1925327"/>
            <a:ext cx="6137925" cy="3452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26262"/>
              </a:buClr>
              <a:buSzPts val="2400"/>
              <a:buFont typeface="Arial"/>
              <a:buChar char="•"/>
            </a:pPr>
            <a:r>
              <a:rPr lang="en-GB" sz="2400" dirty="0">
                <a:solidFill>
                  <a:srgbClr val="626262"/>
                </a:solidFill>
              </a:rPr>
              <a:t>Strengths</a:t>
            </a:r>
            <a:endParaRPr sz="2400" dirty="0">
              <a:solidFill>
                <a:srgbClr val="626262"/>
              </a:solidFill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1800"/>
              <a:buChar char="○"/>
            </a:pPr>
            <a:r>
              <a:rPr lang="en-GB" sz="1800" dirty="0">
                <a:solidFill>
                  <a:srgbClr val="626262"/>
                </a:solidFill>
              </a:rPr>
              <a:t>Applicable to all disciplines/all type of impact</a:t>
            </a:r>
            <a:endParaRPr sz="1800" dirty="0">
              <a:solidFill>
                <a:srgbClr val="626262"/>
              </a:solidFill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1800"/>
              <a:buChar char="○"/>
            </a:pPr>
            <a:r>
              <a:rPr lang="en-GB" sz="1800" dirty="0">
                <a:solidFill>
                  <a:srgbClr val="626262"/>
                </a:solidFill>
              </a:rPr>
              <a:t>Basis for robust quality evaluation</a:t>
            </a:r>
            <a:endParaRPr sz="1800" dirty="0">
              <a:solidFill>
                <a:srgbClr val="626262"/>
              </a:solidFill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1800"/>
              <a:buChar char="○"/>
            </a:pPr>
            <a:r>
              <a:rPr lang="en-GB" sz="1800" dirty="0">
                <a:solidFill>
                  <a:srgbClr val="626262"/>
                </a:solidFill>
              </a:rPr>
              <a:t>Rich source of insight about impact processes</a:t>
            </a:r>
            <a:br>
              <a:rPr lang="en-GB" sz="1800" dirty="0">
                <a:solidFill>
                  <a:srgbClr val="626262"/>
                </a:solidFill>
              </a:rPr>
            </a:br>
            <a:endParaRPr lang="en-GB" sz="1800" dirty="0">
              <a:solidFill>
                <a:srgbClr val="626262"/>
              </a:solidFill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1800"/>
              <a:buChar char="○"/>
            </a:pPr>
            <a:endParaRPr lang="en-GB" sz="1800" dirty="0">
              <a:solidFill>
                <a:srgbClr val="626262"/>
              </a:solidFill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1800"/>
              <a:buChar char="○"/>
            </a:pPr>
            <a:endParaRPr sz="1800" dirty="0">
              <a:solidFill>
                <a:srgbClr val="626262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2400"/>
              <a:buFont typeface="Arial"/>
              <a:buChar char="•"/>
            </a:pPr>
            <a:r>
              <a:rPr lang="en-GB" sz="2400" dirty="0">
                <a:solidFill>
                  <a:srgbClr val="626262"/>
                </a:solidFill>
              </a:rPr>
              <a:t>Weaknesses</a:t>
            </a:r>
            <a:endParaRPr sz="2400" dirty="0">
              <a:solidFill>
                <a:srgbClr val="626262"/>
              </a:solidFill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1800"/>
              <a:buChar char="○"/>
            </a:pPr>
            <a:r>
              <a:rPr lang="en-GB" sz="1800" dirty="0">
                <a:solidFill>
                  <a:srgbClr val="626262"/>
                </a:solidFill>
              </a:rPr>
              <a:t>Difficult to combine</a:t>
            </a:r>
            <a:endParaRPr sz="1800" dirty="0">
              <a:solidFill>
                <a:srgbClr val="626262"/>
              </a:solidFill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1800"/>
              <a:buChar char="○"/>
            </a:pPr>
            <a:r>
              <a:rPr lang="en-GB" sz="1800" dirty="0">
                <a:solidFill>
                  <a:srgbClr val="626262"/>
                </a:solidFill>
              </a:rPr>
              <a:t>Time-consuming to produce (and so expensive)</a:t>
            </a:r>
            <a:endParaRPr sz="1800" dirty="0">
              <a:solidFill>
                <a:srgbClr val="626262"/>
              </a:solidFill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1800"/>
              <a:buChar char="○"/>
            </a:pPr>
            <a:r>
              <a:rPr lang="en-GB" sz="1800" dirty="0">
                <a:solidFill>
                  <a:srgbClr val="626262"/>
                </a:solidFill>
              </a:rPr>
              <a:t>Not necessarily representative</a:t>
            </a:r>
            <a:endParaRPr sz="1800" dirty="0">
              <a:solidFill>
                <a:srgbClr val="626262"/>
              </a:solidFill>
            </a:endParaRPr>
          </a:p>
        </p:txBody>
      </p:sp>
      <p:sp>
        <p:nvSpPr>
          <p:cNvPr id="29" name="Google Shape;29;p3"/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1" dirty="0">
                <a:solidFill>
                  <a:srgbClr val="2E2D62"/>
                </a:solidFill>
              </a:rPr>
              <a:t>Strengths and weaknesses of case studies</a:t>
            </a:r>
            <a:endParaRPr sz="4400" b="1" i="0" u="none" strike="noStrike" cap="none" dirty="0">
              <a:solidFill>
                <a:srgbClr val="2E2D6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9563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1" dirty="0">
                <a:solidFill>
                  <a:srgbClr val="2E2D62"/>
                </a:solidFill>
              </a:rPr>
              <a:t>Questions and discussion – part 1</a:t>
            </a:r>
            <a:endParaRPr sz="4400" b="1" i="0" u="none" strike="noStrike" cap="none" dirty="0">
              <a:solidFill>
                <a:srgbClr val="2E2D6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0975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654e637228_0_9"/>
          <p:cNvSpPr/>
          <p:nvPr/>
        </p:nvSpPr>
        <p:spPr>
          <a:xfrm>
            <a:off x="2091675" y="1114625"/>
            <a:ext cx="9761100" cy="14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26262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rgbClr val="626262"/>
                </a:solidFill>
              </a:rPr>
              <a:t>Using case study evidence to measure impact</a:t>
            </a:r>
            <a:endParaRPr sz="2400">
              <a:solidFill>
                <a:srgbClr val="626262"/>
              </a:solidFill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1800"/>
              <a:buChar char="○"/>
            </a:pPr>
            <a:r>
              <a:rPr lang="en-GB" sz="1800">
                <a:solidFill>
                  <a:srgbClr val="626262"/>
                </a:solidFill>
              </a:rPr>
              <a:t>Introduction to UK Research Excellence Framework (REF)</a:t>
            </a:r>
            <a:endParaRPr sz="1800">
              <a:solidFill>
                <a:srgbClr val="626262"/>
              </a:solidFill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1800"/>
              <a:buChar char="○"/>
            </a:pPr>
            <a:r>
              <a:rPr lang="en-GB" sz="1800">
                <a:solidFill>
                  <a:srgbClr val="626262"/>
                </a:solidFill>
              </a:rPr>
              <a:t>Strengths and weaknesses of case studies</a:t>
            </a:r>
            <a:endParaRPr sz="1800">
              <a:solidFill>
                <a:srgbClr val="626262"/>
              </a:solidFill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1800"/>
              <a:buChar char="○"/>
            </a:pPr>
            <a:r>
              <a:rPr lang="en-GB" sz="1800">
                <a:solidFill>
                  <a:srgbClr val="626262"/>
                </a:solidFill>
              </a:rPr>
              <a:t>Questions?</a:t>
            </a:r>
            <a:br>
              <a:rPr lang="en-GB" sz="1800">
                <a:solidFill>
                  <a:srgbClr val="626262"/>
                </a:solidFill>
              </a:rPr>
            </a:br>
            <a:endParaRPr sz="1800">
              <a:solidFill>
                <a:srgbClr val="626262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2400"/>
              <a:buChar char="•"/>
            </a:pPr>
            <a:r>
              <a:rPr lang="en-GB" sz="2400" b="1">
                <a:solidFill>
                  <a:srgbClr val="626262"/>
                </a:solidFill>
              </a:rPr>
              <a:t>Quantitative indicator use in case studies</a:t>
            </a:r>
            <a:endParaRPr sz="2400" b="1">
              <a:solidFill>
                <a:srgbClr val="626262"/>
              </a:solidFill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1800"/>
              <a:buChar char="○"/>
            </a:pPr>
            <a:r>
              <a:rPr lang="en-GB" sz="1800">
                <a:solidFill>
                  <a:srgbClr val="626262"/>
                </a:solidFill>
              </a:rPr>
              <a:t>What indicators are used?</a:t>
            </a:r>
            <a:endParaRPr sz="1800">
              <a:solidFill>
                <a:srgbClr val="626262"/>
              </a:solidFill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1800"/>
              <a:buChar char="○"/>
            </a:pPr>
            <a:r>
              <a:rPr lang="en-GB" sz="1800">
                <a:solidFill>
                  <a:srgbClr val="626262"/>
                </a:solidFill>
              </a:rPr>
              <a:t>Consistency and coverage</a:t>
            </a:r>
            <a:endParaRPr sz="1800">
              <a:solidFill>
                <a:srgbClr val="626262"/>
              </a:solidFill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1800"/>
              <a:buChar char="○"/>
            </a:pPr>
            <a:r>
              <a:rPr lang="en-GB" sz="1800">
                <a:solidFill>
                  <a:srgbClr val="626262"/>
                </a:solidFill>
              </a:rPr>
              <a:t>Questions?</a:t>
            </a:r>
            <a:br>
              <a:rPr lang="en-GB" sz="1800">
                <a:solidFill>
                  <a:srgbClr val="626262"/>
                </a:solidFill>
              </a:rPr>
            </a:br>
            <a:endParaRPr sz="1800">
              <a:solidFill>
                <a:srgbClr val="626262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2400"/>
              <a:buChar char="•"/>
            </a:pPr>
            <a:r>
              <a:rPr lang="en-GB" sz="2400">
                <a:solidFill>
                  <a:srgbClr val="626262"/>
                </a:solidFill>
              </a:rPr>
              <a:t>Role of altmetrics in impact assessment</a:t>
            </a:r>
            <a:endParaRPr sz="2400">
              <a:solidFill>
                <a:srgbClr val="626262"/>
              </a:solidFill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1800"/>
              <a:buChar char="○"/>
            </a:pPr>
            <a:r>
              <a:rPr lang="en-GB" sz="1800">
                <a:solidFill>
                  <a:srgbClr val="626262"/>
                </a:solidFill>
              </a:rPr>
              <a:t>Relationship between altmetrics and impact</a:t>
            </a:r>
            <a:endParaRPr sz="1800">
              <a:solidFill>
                <a:srgbClr val="626262"/>
              </a:solidFill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1800"/>
              <a:buChar char="○"/>
            </a:pPr>
            <a:r>
              <a:rPr lang="en-GB" sz="1800">
                <a:solidFill>
                  <a:srgbClr val="626262"/>
                </a:solidFill>
              </a:rPr>
              <a:t>Altmetrics as early indicators</a:t>
            </a:r>
            <a:endParaRPr sz="1800">
              <a:solidFill>
                <a:srgbClr val="626262"/>
              </a:solidFill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1800"/>
              <a:buChar char="○"/>
            </a:pPr>
            <a:r>
              <a:rPr lang="en-GB" sz="1800">
                <a:solidFill>
                  <a:srgbClr val="626262"/>
                </a:solidFill>
              </a:rPr>
              <a:t>Questions?</a:t>
            </a:r>
            <a:br>
              <a:rPr lang="en-GB" sz="1800">
                <a:solidFill>
                  <a:srgbClr val="626262"/>
                </a:solidFill>
              </a:rPr>
            </a:br>
            <a:endParaRPr sz="1800">
              <a:solidFill>
                <a:srgbClr val="626262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2400"/>
              <a:buChar char="•"/>
            </a:pPr>
            <a:r>
              <a:rPr lang="en-GB" sz="2400">
                <a:solidFill>
                  <a:srgbClr val="626262"/>
                </a:solidFill>
              </a:rPr>
              <a:t>Implications for your the preparation of your case study response</a:t>
            </a:r>
            <a:endParaRPr sz="2400">
              <a:solidFill>
                <a:srgbClr val="626262"/>
              </a:solidFill>
            </a:endParaRPr>
          </a:p>
        </p:txBody>
      </p:sp>
      <p:sp>
        <p:nvSpPr>
          <p:cNvPr id="43" name="Google Shape;43;g654e637228_0_9"/>
          <p:cNvSpPr txBox="1"/>
          <p:nvPr/>
        </p:nvSpPr>
        <p:spPr>
          <a:xfrm>
            <a:off x="403340" y="345182"/>
            <a:ext cx="116847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1">
                <a:solidFill>
                  <a:srgbClr val="2E2D62"/>
                </a:solidFill>
              </a:rPr>
              <a:t>Overview of session</a:t>
            </a:r>
            <a:endParaRPr sz="4400" b="1" i="0" u="none" strike="noStrike" cap="none">
              <a:solidFill>
                <a:srgbClr val="2E2D6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"/>
          <p:cNvSpPr/>
          <p:nvPr/>
        </p:nvSpPr>
        <p:spPr>
          <a:xfrm>
            <a:off x="419965" y="1717075"/>
            <a:ext cx="11084850" cy="3913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3200"/>
            </a:pPr>
            <a:r>
              <a:rPr lang="en-GB" sz="3200" b="1" dirty="0">
                <a:solidFill>
                  <a:srgbClr val="FF6900"/>
                </a:solidFill>
              </a:rPr>
              <a:t>The quantitative evidence supporting claims for impact was diverse and inconsistent, suggesting that the development of robust impact metrics is unlikely</a:t>
            </a:r>
            <a:endParaRPr sz="3200" b="1" i="0" u="none" strike="noStrike" cap="none" dirty="0">
              <a:solidFill>
                <a:srgbClr val="FF69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1000"/>
              </a:spcBef>
              <a:buClr>
                <a:srgbClr val="626262"/>
              </a:buClr>
              <a:buSzPts val="2400"/>
            </a:pPr>
            <a:r>
              <a:rPr lang="en-GB" sz="2400" dirty="0">
                <a:solidFill>
                  <a:srgbClr val="626262"/>
                </a:solidFill>
              </a:rPr>
              <a:t>There was a large amount of numerical data (</a:t>
            </a:r>
            <a:r>
              <a:rPr lang="en-GB" sz="2400" dirty="0" err="1">
                <a:solidFill>
                  <a:srgbClr val="626262"/>
                </a:solidFill>
              </a:rPr>
              <a:t>ie</a:t>
            </a:r>
            <a:r>
              <a:rPr lang="en-GB" sz="2400" dirty="0">
                <a:solidFill>
                  <a:srgbClr val="626262"/>
                </a:solidFill>
              </a:rPr>
              <a:t>, c170,000 items, or c70,000 with dates removed) that was inconsistent in its use and expression and could not be synthesized. […] Given this, and based on our analysis of the impact case studies, we would reiterate the conclusion  […]: ‘impact indicators are not sufficiently developed and tested to be used to make funding decisions’ (Grant et al, 2010).</a:t>
            </a:r>
            <a:endParaRPr sz="2400" b="0" i="0" u="none" strike="noStrike" cap="none" dirty="0">
              <a:solidFill>
                <a:srgbClr val="6262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4"/>
          <p:cNvSpPr txBox="1"/>
          <p:nvPr/>
        </p:nvSpPr>
        <p:spPr>
          <a:xfrm>
            <a:off x="403340" y="345182"/>
            <a:ext cx="1168458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1" i="0" u="none" strike="noStrike" cap="none" dirty="0">
                <a:solidFill>
                  <a:srgbClr val="2E2D62"/>
                </a:solidFill>
                <a:latin typeface="Arial"/>
                <a:ea typeface="Arial"/>
                <a:cs typeface="Arial"/>
                <a:sym typeface="Arial"/>
              </a:rPr>
              <a:t>Quantitative indicators in the REF impact case studies</a:t>
            </a:r>
            <a:endParaRPr sz="4400" b="1" i="0" u="none" strike="noStrike" cap="none" dirty="0">
              <a:solidFill>
                <a:srgbClr val="2E2D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17FF0B-C81D-411F-BE33-52B549180F5C}"/>
              </a:ext>
            </a:extLst>
          </p:cNvPr>
          <p:cNvSpPr/>
          <p:nvPr/>
        </p:nvSpPr>
        <p:spPr>
          <a:xfrm>
            <a:off x="0" y="6315440"/>
            <a:ext cx="93828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Source: King’s College London/Digital Science (2015) The nature, scale and beneficiaries of research impact</a:t>
            </a:r>
          </a:p>
          <a:p>
            <a:r>
              <a:rPr lang="en-GB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hlinkClick r:id="rId3"/>
              </a:rPr>
              <a:t>https://www.kcl.ac.uk/policy-institute/assets/ref-impact.pdf</a:t>
            </a:r>
            <a:r>
              <a:rPr lang="en-GB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0999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654e637228_0_9"/>
          <p:cNvSpPr/>
          <p:nvPr/>
        </p:nvSpPr>
        <p:spPr>
          <a:xfrm>
            <a:off x="2091675" y="1846141"/>
            <a:ext cx="9761100" cy="3474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26262"/>
              </a:buClr>
              <a:buSzPts val="2400"/>
              <a:buFont typeface="Arial"/>
              <a:buChar char="•"/>
            </a:pPr>
            <a:r>
              <a:rPr lang="en-GB" sz="2400" dirty="0">
                <a:solidFill>
                  <a:srgbClr val="626262"/>
                </a:solidFill>
              </a:rPr>
              <a:t>Measure of health impact; can be monetized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26262"/>
              </a:buClr>
              <a:buSzPts val="2400"/>
              <a:buFont typeface="Arial"/>
              <a:buChar char="•"/>
            </a:pPr>
            <a:r>
              <a:rPr lang="en-GB" sz="2400" dirty="0">
                <a:solidFill>
                  <a:srgbClr val="626262"/>
                </a:solidFill>
              </a:rPr>
              <a:t>Used in 25 case studies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26262"/>
              </a:buClr>
              <a:buSzPts val="2400"/>
              <a:buFont typeface="Arial"/>
              <a:buChar char="•"/>
            </a:pPr>
            <a:r>
              <a:rPr lang="en-GB" sz="2400" dirty="0">
                <a:solidFill>
                  <a:srgbClr val="626262"/>
                </a:solidFill>
              </a:rPr>
              <a:t>Estimate a total net gain of around £2 billion for these case studies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26262"/>
              </a:buClr>
              <a:buSzPts val="2400"/>
              <a:buFont typeface="Arial"/>
              <a:buChar char="•"/>
            </a:pPr>
            <a:r>
              <a:rPr lang="en-GB" sz="2400" dirty="0">
                <a:solidFill>
                  <a:srgbClr val="626262"/>
                </a:solidFill>
              </a:rPr>
              <a:t>Challenges with using QALY:</a:t>
            </a:r>
          </a:p>
          <a:p>
            <a:pPr marL="1430338" lvl="2" indent="-342900">
              <a:spcBef>
                <a:spcPts val="1000"/>
              </a:spcBef>
              <a:buClr>
                <a:srgbClr val="626262"/>
              </a:buClr>
              <a:buSzPts val="2400"/>
              <a:buFont typeface="Arial"/>
              <a:buChar char="•"/>
            </a:pPr>
            <a:r>
              <a:rPr lang="en-GB" sz="2400" dirty="0">
                <a:solidFill>
                  <a:srgbClr val="626262"/>
                </a:solidFill>
              </a:rPr>
              <a:t>Inconsistent use (individual vs population)</a:t>
            </a:r>
          </a:p>
          <a:p>
            <a:pPr marL="1430338" lvl="2" indent="-342900">
              <a:spcBef>
                <a:spcPts val="1000"/>
              </a:spcBef>
              <a:buClr>
                <a:srgbClr val="626262"/>
              </a:buClr>
              <a:buSzPts val="2400"/>
              <a:buFont typeface="Arial"/>
              <a:buChar char="•"/>
            </a:pPr>
            <a:r>
              <a:rPr lang="en-GB" sz="2400" dirty="0">
                <a:solidFill>
                  <a:srgbClr val="626262"/>
                </a:solidFill>
              </a:rPr>
              <a:t>Varying monetization rate (£25k-£40k per QALY)</a:t>
            </a:r>
          </a:p>
          <a:p>
            <a:pPr marL="1430338" lvl="2" indent="-342900">
              <a:spcBef>
                <a:spcPts val="1000"/>
              </a:spcBef>
              <a:buClr>
                <a:srgbClr val="626262"/>
              </a:buClr>
              <a:buSzPts val="2400"/>
              <a:buFont typeface="Arial"/>
              <a:buChar char="•"/>
            </a:pPr>
            <a:r>
              <a:rPr lang="en-GB" sz="2400" dirty="0">
                <a:solidFill>
                  <a:srgbClr val="626262"/>
                </a:solidFill>
              </a:rPr>
              <a:t>Further information or evidence required</a:t>
            </a:r>
          </a:p>
        </p:txBody>
      </p:sp>
      <p:sp>
        <p:nvSpPr>
          <p:cNvPr id="43" name="Google Shape;43;g654e637228_0_9"/>
          <p:cNvSpPr txBox="1"/>
          <p:nvPr/>
        </p:nvSpPr>
        <p:spPr>
          <a:xfrm>
            <a:off x="403340" y="345182"/>
            <a:ext cx="116847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1" dirty="0">
                <a:solidFill>
                  <a:srgbClr val="2E2D62"/>
                </a:solidFill>
              </a:rPr>
              <a:t>Example indicator: Quality-adjusted life years (QALY)</a:t>
            </a:r>
            <a:endParaRPr sz="4400" b="1" i="0" u="none" strike="noStrike" cap="none" dirty="0">
              <a:solidFill>
                <a:srgbClr val="2E2D6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3561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1" dirty="0">
                <a:solidFill>
                  <a:srgbClr val="2E2D62"/>
                </a:solidFill>
              </a:rPr>
              <a:t>Standardising impact indicators</a:t>
            </a:r>
            <a:endParaRPr sz="4400" b="1" i="0" u="none" strike="noStrike" cap="none" dirty="0">
              <a:solidFill>
                <a:srgbClr val="2E2D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FD574D-E822-4C40-96D6-37747A544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2814" y="1114623"/>
            <a:ext cx="3986191" cy="5666195"/>
          </a:xfrm>
          <a:prstGeom prst="rect">
            <a:avLst/>
          </a:prstGeom>
          <a:ln>
            <a:solidFill>
              <a:srgbClr val="B2B2B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8E4F46-3B04-4261-B2AD-C7D3392352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090" y="1114623"/>
            <a:ext cx="4537785" cy="46543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4A4AE77-D24C-430C-BE4B-D8A4C8481E77}"/>
              </a:ext>
            </a:extLst>
          </p:cNvPr>
          <p:cNvSpPr/>
          <p:nvPr/>
        </p:nvSpPr>
        <p:spPr>
          <a:xfrm>
            <a:off x="149630" y="633478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5"/>
              </a:rPr>
              <a:t>https://www.ref.ac.uk/media/1018/guidance-for-standardising-quantitative-indicators-of-impact.pdf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0234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1" dirty="0">
                <a:solidFill>
                  <a:srgbClr val="2E2D62"/>
                </a:solidFill>
              </a:rPr>
              <a:t>Questions and discussion – part 2</a:t>
            </a:r>
            <a:endParaRPr sz="4400" b="1" i="0" u="none" strike="noStrike" cap="none" dirty="0">
              <a:solidFill>
                <a:srgbClr val="2E2D6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4422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654e637228_0_15"/>
          <p:cNvSpPr/>
          <p:nvPr/>
        </p:nvSpPr>
        <p:spPr>
          <a:xfrm>
            <a:off x="2091675" y="1114625"/>
            <a:ext cx="9761100" cy="14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26262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rgbClr val="626262"/>
                </a:solidFill>
              </a:rPr>
              <a:t>Using case study evidence to measure impact</a:t>
            </a:r>
            <a:endParaRPr sz="2400">
              <a:solidFill>
                <a:srgbClr val="626262"/>
              </a:solidFill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1800"/>
              <a:buChar char="○"/>
            </a:pPr>
            <a:r>
              <a:rPr lang="en-GB" sz="1800">
                <a:solidFill>
                  <a:srgbClr val="626262"/>
                </a:solidFill>
              </a:rPr>
              <a:t>Introduction to UK Research Excellence Framework (REF)</a:t>
            </a:r>
            <a:endParaRPr sz="1800">
              <a:solidFill>
                <a:srgbClr val="626262"/>
              </a:solidFill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1800"/>
              <a:buChar char="○"/>
            </a:pPr>
            <a:r>
              <a:rPr lang="en-GB" sz="1800">
                <a:solidFill>
                  <a:srgbClr val="626262"/>
                </a:solidFill>
              </a:rPr>
              <a:t>Strengths and weaknesses of case studies</a:t>
            </a:r>
            <a:endParaRPr sz="1800">
              <a:solidFill>
                <a:srgbClr val="626262"/>
              </a:solidFill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1800"/>
              <a:buChar char="○"/>
            </a:pPr>
            <a:r>
              <a:rPr lang="en-GB" sz="1800">
                <a:solidFill>
                  <a:srgbClr val="626262"/>
                </a:solidFill>
              </a:rPr>
              <a:t>Questions?</a:t>
            </a:r>
            <a:br>
              <a:rPr lang="en-GB" sz="1800">
                <a:solidFill>
                  <a:srgbClr val="626262"/>
                </a:solidFill>
              </a:rPr>
            </a:br>
            <a:endParaRPr sz="1800">
              <a:solidFill>
                <a:srgbClr val="626262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rgbClr val="626262"/>
                </a:solidFill>
              </a:rPr>
              <a:t>Quantitative indicator use in case studies</a:t>
            </a:r>
            <a:endParaRPr sz="2400">
              <a:solidFill>
                <a:srgbClr val="626262"/>
              </a:solidFill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1800"/>
              <a:buChar char="○"/>
            </a:pPr>
            <a:r>
              <a:rPr lang="en-GB" sz="1800">
                <a:solidFill>
                  <a:srgbClr val="626262"/>
                </a:solidFill>
              </a:rPr>
              <a:t>What indicators are used?</a:t>
            </a:r>
            <a:endParaRPr sz="1800">
              <a:solidFill>
                <a:srgbClr val="626262"/>
              </a:solidFill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1800"/>
              <a:buChar char="○"/>
            </a:pPr>
            <a:r>
              <a:rPr lang="en-GB" sz="1800">
                <a:solidFill>
                  <a:srgbClr val="626262"/>
                </a:solidFill>
              </a:rPr>
              <a:t>Consistency and coverage</a:t>
            </a:r>
            <a:endParaRPr sz="1800">
              <a:solidFill>
                <a:srgbClr val="626262"/>
              </a:solidFill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1800"/>
              <a:buChar char="○"/>
            </a:pPr>
            <a:r>
              <a:rPr lang="en-GB" sz="1800">
                <a:solidFill>
                  <a:srgbClr val="626262"/>
                </a:solidFill>
              </a:rPr>
              <a:t>Questions?</a:t>
            </a:r>
            <a:br>
              <a:rPr lang="en-GB" sz="1800">
                <a:solidFill>
                  <a:srgbClr val="626262"/>
                </a:solidFill>
              </a:rPr>
            </a:br>
            <a:endParaRPr sz="1800">
              <a:solidFill>
                <a:srgbClr val="626262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2400"/>
              <a:buChar char="•"/>
            </a:pPr>
            <a:r>
              <a:rPr lang="en-GB" sz="2400" b="1">
                <a:solidFill>
                  <a:srgbClr val="626262"/>
                </a:solidFill>
              </a:rPr>
              <a:t>Role of altmetrics in impact assessment</a:t>
            </a:r>
            <a:endParaRPr sz="2400" b="1">
              <a:solidFill>
                <a:srgbClr val="626262"/>
              </a:solidFill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1800"/>
              <a:buChar char="○"/>
            </a:pPr>
            <a:r>
              <a:rPr lang="en-GB" sz="1800">
                <a:solidFill>
                  <a:srgbClr val="626262"/>
                </a:solidFill>
              </a:rPr>
              <a:t>Relationship between altmetrics and impact</a:t>
            </a:r>
            <a:endParaRPr sz="1800">
              <a:solidFill>
                <a:srgbClr val="626262"/>
              </a:solidFill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1800"/>
              <a:buChar char="○"/>
            </a:pPr>
            <a:r>
              <a:rPr lang="en-GB" sz="1800">
                <a:solidFill>
                  <a:srgbClr val="626262"/>
                </a:solidFill>
              </a:rPr>
              <a:t>Altmetrics as early indicators</a:t>
            </a:r>
            <a:endParaRPr sz="1800">
              <a:solidFill>
                <a:srgbClr val="626262"/>
              </a:solidFill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1800"/>
              <a:buChar char="○"/>
            </a:pPr>
            <a:r>
              <a:rPr lang="en-GB" sz="1800">
                <a:solidFill>
                  <a:srgbClr val="626262"/>
                </a:solidFill>
              </a:rPr>
              <a:t>Questions?</a:t>
            </a:r>
            <a:br>
              <a:rPr lang="en-GB" sz="1800">
                <a:solidFill>
                  <a:srgbClr val="626262"/>
                </a:solidFill>
              </a:rPr>
            </a:br>
            <a:endParaRPr sz="1800">
              <a:solidFill>
                <a:srgbClr val="626262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2400"/>
              <a:buChar char="•"/>
            </a:pPr>
            <a:r>
              <a:rPr lang="en-GB" sz="2400">
                <a:solidFill>
                  <a:srgbClr val="626262"/>
                </a:solidFill>
              </a:rPr>
              <a:t>Implications for your the preparation of your case study response</a:t>
            </a:r>
            <a:endParaRPr sz="2400">
              <a:solidFill>
                <a:srgbClr val="626262"/>
              </a:solidFill>
            </a:endParaRPr>
          </a:p>
        </p:txBody>
      </p:sp>
      <p:sp>
        <p:nvSpPr>
          <p:cNvPr id="50" name="Google Shape;50;g654e637228_0_15"/>
          <p:cNvSpPr txBox="1"/>
          <p:nvPr/>
        </p:nvSpPr>
        <p:spPr>
          <a:xfrm>
            <a:off x="403340" y="345182"/>
            <a:ext cx="116847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1">
                <a:solidFill>
                  <a:srgbClr val="2E2D62"/>
                </a:solidFill>
              </a:rPr>
              <a:t>Overview of session</a:t>
            </a:r>
            <a:endParaRPr sz="4400" b="1" i="0" u="none" strike="noStrike" cap="none">
              <a:solidFill>
                <a:srgbClr val="2E2D6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/>
          <p:nvPr/>
        </p:nvSpPr>
        <p:spPr>
          <a:xfrm>
            <a:off x="2091675" y="1114625"/>
            <a:ext cx="9761100" cy="14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26262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rgbClr val="626262"/>
                </a:solidFill>
              </a:rPr>
              <a:t>Using case study evidence to measure impact</a:t>
            </a:r>
            <a:endParaRPr sz="2400">
              <a:solidFill>
                <a:srgbClr val="626262"/>
              </a:solidFill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1800"/>
              <a:buChar char="○"/>
            </a:pPr>
            <a:r>
              <a:rPr lang="en-GB" sz="1800">
                <a:solidFill>
                  <a:srgbClr val="626262"/>
                </a:solidFill>
              </a:rPr>
              <a:t>Introduction to UK Research Excellence Framework (REF)</a:t>
            </a:r>
            <a:endParaRPr sz="1800">
              <a:solidFill>
                <a:srgbClr val="626262"/>
              </a:solidFill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1800"/>
              <a:buChar char="○"/>
            </a:pPr>
            <a:r>
              <a:rPr lang="en-GB" sz="1800">
                <a:solidFill>
                  <a:srgbClr val="626262"/>
                </a:solidFill>
              </a:rPr>
              <a:t>Strengths and weaknesses of case studies</a:t>
            </a:r>
            <a:endParaRPr sz="1800">
              <a:solidFill>
                <a:srgbClr val="626262"/>
              </a:solidFill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1800"/>
              <a:buChar char="○"/>
            </a:pPr>
            <a:r>
              <a:rPr lang="en-GB" sz="1800">
                <a:solidFill>
                  <a:srgbClr val="626262"/>
                </a:solidFill>
              </a:rPr>
              <a:t>Questions?</a:t>
            </a:r>
            <a:br>
              <a:rPr lang="en-GB" sz="1800">
                <a:solidFill>
                  <a:srgbClr val="626262"/>
                </a:solidFill>
              </a:rPr>
            </a:br>
            <a:endParaRPr sz="1800">
              <a:solidFill>
                <a:srgbClr val="626262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rgbClr val="626262"/>
                </a:solidFill>
              </a:rPr>
              <a:t>Quantitative indicator use in case studies</a:t>
            </a:r>
            <a:endParaRPr sz="2400">
              <a:solidFill>
                <a:srgbClr val="626262"/>
              </a:solidFill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1800"/>
              <a:buChar char="○"/>
            </a:pPr>
            <a:r>
              <a:rPr lang="en-GB" sz="1800">
                <a:solidFill>
                  <a:srgbClr val="626262"/>
                </a:solidFill>
              </a:rPr>
              <a:t>What indicators are used?</a:t>
            </a:r>
            <a:endParaRPr sz="1800">
              <a:solidFill>
                <a:srgbClr val="626262"/>
              </a:solidFill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1800"/>
              <a:buChar char="○"/>
            </a:pPr>
            <a:r>
              <a:rPr lang="en-GB" sz="1800">
                <a:solidFill>
                  <a:srgbClr val="626262"/>
                </a:solidFill>
              </a:rPr>
              <a:t>Consistency and coverage</a:t>
            </a:r>
            <a:endParaRPr sz="1800">
              <a:solidFill>
                <a:srgbClr val="626262"/>
              </a:solidFill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1800"/>
              <a:buChar char="○"/>
            </a:pPr>
            <a:r>
              <a:rPr lang="en-GB" sz="1800">
                <a:solidFill>
                  <a:srgbClr val="626262"/>
                </a:solidFill>
              </a:rPr>
              <a:t>Questions?</a:t>
            </a:r>
            <a:br>
              <a:rPr lang="en-GB" sz="1800">
                <a:solidFill>
                  <a:srgbClr val="626262"/>
                </a:solidFill>
              </a:rPr>
            </a:br>
            <a:endParaRPr sz="1800">
              <a:solidFill>
                <a:srgbClr val="626262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2400"/>
              <a:buChar char="•"/>
            </a:pPr>
            <a:r>
              <a:rPr lang="en-GB" sz="2400">
                <a:solidFill>
                  <a:srgbClr val="626262"/>
                </a:solidFill>
              </a:rPr>
              <a:t>Role of altmetrics in impact assessment</a:t>
            </a:r>
            <a:endParaRPr sz="2400">
              <a:solidFill>
                <a:srgbClr val="626262"/>
              </a:solidFill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1800"/>
              <a:buChar char="○"/>
            </a:pPr>
            <a:r>
              <a:rPr lang="en-GB" sz="1800">
                <a:solidFill>
                  <a:srgbClr val="626262"/>
                </a:solidFill>
              </a:rPr>
              <a:t>Relationship between altmetrics and impact</a:t>
            </a:r>
            <a:endParaRPr sz="1800">
              <a:solidFill>
                <a:srgbClr val="626262"/>
              </a:solidFill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1800"/>
              <a:buChar char="○"/>
            </a:pPr>
            <a:r>
              <a:rPr lang="en-GB" sz="1800">
                <a:solidFill>
                  <a:srgbClr val="626262"/>
                </a:solidFill>
              </a:rPr>
              <a:t>Altmetrics as early indicators</a:t>
            </a:r>
            <a:endParaRPr sz="1800">
              <a:solidFill>
                <a:srgbClr val="626262"/>
              </a:solidFill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1800"/>
              <a:buChar char="○"/>
            </a:pPr>
            <a:r>
              <a:rPr lang="en-GB" sz="1800">
                <a:solidFill>
                  <a:srgbClr val="626262"/>
                </a:solidFill>
              </a:rPr>
              <a:t>Questions?</a:t>
            </a:r>
            <a:br>
              <a:rPr lang="en-GB" sz="1800">
                <a:solidFill>
                  <a:srgbClr val="626262"/>
                </a:solidFill>
              </a:rPr>
            </a:br>
            <a:endParaRPr sz="1800">
              <a:solidFill>
                <a:srgbClr val="626262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2400"/>
              <a:buChar char="•"/>
            </a:pPr>
            <a:r>
              <a:rPr lang="en-GB" sz="2400">
                <a:solidFill>
                  <a:srgbClr val="626262"/>
                </a:solidFill>
              </a:rPr>
              <a:t>Implications for your the preparation of your case study response</a:t>
            </a:r>
            <a:endParaRPr sz="2400">
              <a:solidFill>
                <a:srgbClr val="626262"/>
              </a:solidFill>
            </a:endParaRPr>
          </a:p>
        </p:txBody>
      </p:sp>
      <p:sp>
        <p:nvSpPr>
          <p:cNvPr id="29" name="Google Shape;29;p3"/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1">
                <a:solidFill>
                  <a:srgbClr val="2E2D62"/>
                </a:solidFill>
              </a:rPr>
              <a:t>Overview of session</a:t>
            </a:r>
            <a:endParaRPr sz="4400" b="1" i="0" u="none" strike="noStrike" cap="none">
              <a:solidFill>
                <a:srgbClr val="2E2D6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/>
          <p:nvPr/>
        </p:nvSpPr>
        <p:spPr>
          <a:xfrm>
            <a:off x="427465" y="1401194"/>
            <a:ext cx="10719460" cy="4072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626262"/>
              </a:buClr>
              <a:buSzPts val="2400"/>
              <a:buFont typeface="Arial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rPr>
              <a:t>Non-traditional metrics</a:t>
            </a:r>
          </a:p>
          <a:p>
            <a:pPr marL="1081088" lvl="1" indent="-342900">
              <a:spcBef>
                <a:spcPts val="1000"/>
              </a:spcBef>
              <a:buClr>
                <a:srgbClr val="626262"/>
              </a:buClr>
              <a:buSzPts val="2400"/>
              <a:buFont typeface="Arial"/>
              <a:buChar char="•"/>
            </a:pPr>
            <a:r>
              <a:rPr lang="en-GB" sz="2400" dirty="0">
                <a:solidFill>
                  <a:srgbClr val="626262"/>
                </a:solidFill>
              </a:rPr>
              <a:t>Not citations</a:t>
            </a:r>
          </a:p>
          <a:p>
            <a:pPr marL="1081088" lvl="1" indent="-342900">
              <a:spcBef>
                <a:spcPts val="1000"/>
              </a:spcBef>
              <a:buClr>
                <a:srgbClr val="626262"/>
              </a:buClr>
              <a:buSzPts val="2400"/>
              <a:buFont typeface="Arial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rPr>
              <a:t>Downloads</a:t>
            </a:r>
          </a:p>
          <a:p>
            <a:pPr marL="1081088" lvl="1" indent="-342900">
              <a:spcBef>
                <a:spcPts val="1000"/>
              </a:spcBef>
              <a:buClr>
                <a:srgbClr val="626262"/>
              </a:buClr>
              <a:buSzPts val="2400"/>
              <a:buFont typeface="Arial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rPr>
              <a:t>Social media shares</a:t>
            </a:r>
          </a:p>
          <a:p>
            <a:pPr marL="1081088" lvl="1" indent="-342900">
              <a:spcBef>
                <a:spcPts val="1000"/>
              </a:spcBef>
              <a:buClr>
                <a:srgbClr val="626262"/>
              </a:buClr>
              <a:buSzPts val="2400"/>
              <a:buFont typeface="Arial"/>
              <a:buChar char="•"/>
            </a:pPr>
            <a:r>
              <a:rPr lang="en-GB" sz="2400" dirty="0">
                <a:solidFill>
                  <a:srgbClr val="626262"/>
                </a:solidFill>
              </a:rPr>
              <a:t>Blog site mentions</a:t>
            </a:r>
            <a:endParaRPr lang="en-GB" sz="2400" dirty="0">
              <a:solidFill>
                <a:srgbClr val="62626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81088" lvl="1" indent="-342900">
              <a:spcBef>
                <a:spcPts val="1000"/>
              </a:spcBef>
              <a:buClr>
                <a:srgbClr val="626262"/>
              </a:buClr>
              <a:buSzPts val="2400"/>
              <a:buFont typeface="Arial"/>
              <a:buChar char="•"/>
            </a:pPr>
            <a:r>
              <a:rPr lang="en-GB" sz="2400" dirty="0">
                <a:solidFill>
                  <a:srgbClr val="626262"/>
                </a:solidFill>
              </a:rPr>
              <a:t>P</a:t>
            </a:r>
            <a:r>
              <a:rPr lang="en-GB" sz="2400" dirty="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rPr>
              <a:t>olicy document or clinical guidance citations</a:t>
            </a:r>
          </a:p>
          <a:p>
            <a:pPr marL="1081088" lvl="1" indent="-342900">
              <a:spcBef>
                <a:spcPts val="1000"/>
              </a:spcBef>
              <a:buClr>
                <a:srgbClr val="626262"/>
              </a:buClr>
              <a:buSzPts val="2400"/>
              <a:buFont typeface="Arial"/>
              <a:buChar char="•"/>
            </a:pPr>
            <a:r>
              <a:rPr lang="en-GB" sz="2400" dirty="0">
                <a:solidFill>
                  <a:srgbClr val="626262"/>
                </a:solidFill>
              </a:rPr>
              <a:t>N</a:t>
            </a:r>
            <a:r>
              <a:rPr lang="en-GB" sz="2400" dirty="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rPr>
              <a:t>ews website mentions</a:t>
            </a:r>
          </a:p>
          <a:p>
            <a:pPr marL="1081088" lvl="1" indent="-342900">
              <a:spcBef>
                <a:spcPts val="1000"/>
              </a:spcBef>
              <a:buClr>
                <a:srgbClr val="626262"/>
              </a:buClr>
              <a:buSzPts val="2400"/>
              <a:buFont typeface="Arial"/>
              <a:buChar char="•"/>
            </a:pPr>
            <a:r>
              <a:rPr lang="en-GB" sz="2400" dirty="0">
                <a:solidFill>
                  <a:srgbClr val="626262"/>
                </a:solidFill>
              </a:rPr>
              <a:t>Wikipedia citations</a:t>
            </a:r>
            <a:r>
              <a:rPr lang="en-GB" sz="2400" dirty="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dirty="0">
              <a:solidFill>
                <a:srgbClr val="6262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 dirty="0">
                <a:solidFill>
                  <a:srgbClr val="2E2D62"/>
                </a:solidFill>
                <a:latin typeface="Arial"/>
                <a:ea typeface="Arial"/>
                <a:cs typeface="Arial"/>
                <a:sym typeface="Arial"/>
              </a:rPr>
              <a:t>What are </a:t>
            </a:r>
            <a:r>
              <a:rPr lang="en-GB" sz="4400" b="1" dirty="0" err="1">
                <a:solidFill>
                  <a:srgbClr val="2E2D62"/>
                </a:solidFill>
                <a:latin typeface="Arial"/>
                <a:ea typeface="Arial"/>
                <a:cs typeface="Arial"/>
                <a:sym typeface="Arial"/>
              </a:rPr>
              <a:t>altmetrics</a:t>
            </a:r>
            <a:r>
              <a:rPr lang="en-GB" sz="4400" b="1" dirty="0">
                <a:solidFill>
                  <a:srgbClr val="2E2D62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 b="1" dirty="0">
              <a:solidFill>
                <a:srgbClr val="2E2D6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 txBox="1"/>
          <p:nvPr/>
        </p:nvSpPr>
        <p:spPr>
          <a:xfrm>
            <a:off x="403340" y="345182"/>
            <a:ext cx="1168458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1" i="0" u="none" strike="noStrike" cap="none" dirty="0">
                <a:solidFill>
                  <a:srgbClr val="2E2D62"/>
                </a:solidFill>
                <a:latin typeface="Arial"/>
                <a:ea typeface="Arial"/>
                <a:cs typeface="Arial"/>
                <a:sym typeface="Arial"/>
              </a:rPr>
              <a:t>REF scores and </a:t>
            </a:r>
            <a:r>
              <a:rPr lang="en-GB" sz="4400" b="1" i="0" u="none" strike="noStrike" cap="none" dirty="0" err="1">
                <a:solidFill>
                  <a:srgbClr val="2E2D62"/>
                </a:solidFill>
                <a:latin typeface="Arial"/>
                <a:ea typeface="Arial"/>
                <a:cs typeface="Arial"/>
                <a:sym typeface="Arial"/>
              </a:rPr>
              <a:t>altmetrics</a:t>
            </a:r>
            <a:endParaRPr sz="4400" b="1" i="0" u="none" strike="noStrike" cap="none" dirty="0">
              <a:solidFill>
                <a:srgbClr val="2E2D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FFF475-E144-4287-9B7C-98CDD0618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744" y="1063395"/>
            <a:ext cx="3530016" cy="4576810"/>
          </a:xfrm>
          <a:prstGeom prst="rect">
            <a:avLst/>
          </a:prstGeom>
          <a:ln>
            <a:solidFill>
              <a:srgbClr val="B2B2B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6B7659-581A-4F69-8BCC-46686023E3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8946" y="1063395"/>
            <a:ext cx="3345485" cy="4576810"/>
          </a:xfrm>
          <a:prstGeom prst="rect">
            <a:avLst/>
          </a:prstGeom>
          <a:ln>
            <a:solidFill>
              <a:srgbClr val="B2B2B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670BC5-0CB1-46CB-9662-E384A7E5F5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8332" y="1063395"/>
            <a:ext cx="3521042" cy="4576810"/>
          </a:xfrm>
          <a:prstGeom prst="rect">
            <a:avLst/>
          </a:prstGeom>
          <a:ln>
            <a:solidFill>
              <a:srgbClr val="B2B2B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3688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"/>
          <p:cNvSpPr/>
          <p:nvPr/>
        </p:nvSpPr>
        <p:spPr>
          <a:xfrm>
            <a:off x="427464" y="1401194"/>
            <a:ext cx="5668535" cy="268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1" i="0" u="none" strike="noStrike" cap="none" dirty="0">
                <a:solidFill>
                  <a:srgbClr val="FF6900"/>
                </a:solidFill>
                <a:latin typeface="Arial"/>
                <a:ea typeface="Arial"/>
                <a:cs typeface="Arial"/>
                <a:sym typeface="Arial"/>
              </a:rPr>
              <a:t>Ravenscroft et al. (2017)</a:t>
            </a:r>
            <a:endParaRPr sz="3200" b="1" i="0" u="none" strike="noStrike" cap="none" dirty="0">
              <a:solidFill>
                <a:srgbClr val="FF6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26262"/>
              </a:buClr>
              <a:buSzPts val="2400"/>
              <a:buFont typeface="Arial"/>
              <a:buChar char="•"/>
            </a:pPr>
            <a:r>
              <a:rPr lang="en-GB" sz="2400" b="0" i="0" u="none" strike="noStrike" cap="none" dirty="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rPr>
              <a:t>Citations and </a:t>
            </a:r>
            <a:r>
              <a:rPr lang="en-GB" sz="2400" b="0" i="0" u="none" strike="noStrike" cap="none" dirty="0" err="1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rPr>
              <a:t>altmetrics</a:t>
            </a:r>
            <a:r>
              <a:rPr lang="en-GB" sz="2400" b="0" i="0" u="none" strike="noStrike" cap="none" dirty="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rPr>
              <a:t> compared to impact scores in 6 disciplines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26262"/>
              </a:buClr>
              <a:buSzPts val="2400"/>
              <a:buFont typeface="Arial"/>
              <a:buChar char="•"/>
            </a:pPr>
            <a:endParaRPr sz="2400" b="0" i="0" u="none" strike="noStrike" cap="none" dirty="0">
              <a:solidFill>
                <a:srgbClr val="62626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2400"/>
              <a:buFont typeface="Arial"/>
              <a:buChar char="•"/>
            </a:pPr>
            <a:r>
              <a:rPr lang="en-GB" sz="2400" b="0" i="0" u="none" strike="noStrike" cap="none" dirty="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rPr>
              <a:t>Concluded no relationship between </a:t>
            </a:r>
            <a:r>
              <a:rPr lang="en-GB" sz="2400" b="0" i="0" u="none" strike="noStrike" cap="none" dirty="0" err="1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rPr>
              <a:t>altmetrics</a:t>
            </a:r>
            <a:r>
              <a:rPr lang="en-GB" sz="2400" b="0" i="0" u="none" strike="noStrike" cap="none" dirty="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rPr>
              <a:t> and impact scores</a:t>
            </a:r>
            <a:endParaRPr sz="2400" b="0" i="0" u="none" strike="noStrike" cap="none" dirty="0">
              <a:solidFill>
                <a:srgbClr val="6262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4"/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1" i="0" u="none" strike="noStrike" cap="none" dirty="0">
                <a:solidFill>
                  <a:srgbClr val="2E2D62"/>
                </a:solidFill>
                <a:latin typeface="Arial"/>
                <a:ea typeface="Arial"/>
                <a:cs typeface="Arial"/>
                <a:sym typeface="Arial"/>
              </a:rPr>
              <a:t>REF scores and </a:t>
            </a:r>
            <a:r>
              <a:rPr lang="en-GB" sz="4400" b="1" i="0" u="none" strike="noStrike" cap="none" dirty="0" err="1">
                <a:solidFill>
                  <a:srgbClr val="2E2D62"/>
                </a:solidFill>
                <a:latin typeface="Arial"/>
                <a:ea typeface="Arial"/>
                <a:cs typeface="Arial"/>
                <a:sym typeface="Arial"/>
              </a:rPr>
              <a:t>altmetrics</a:t>
            </a:r>
            <a:endParaRPr sz="4400" b="1" i="0" u="none" strike="noStrike" cap="none" dirty="0">
              <a:solidFill>
                <a:srgbClr val="2E2D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48EC0C-7C15-4C4E-A212-3D2112967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405350"/>
            <a:ext cx="5608507" cy="413814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AAFC3C-69EF-4D32-9A5A-C24C09FA219E}"/>
              </a:ext>
            </a:extLst>
          </p:cNvPr>
          <p:cNvSpPr/>
          <p:nvPr/>
        </p:nvSpPr>
        <p:spPr>
          <a:xfrm>
            <a:off x="0" y="6491832"/>
            <a:ext cx="37930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https://doi.org/10.1371/journal.pone.0173152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22394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"/>
          <p:cNvSpPr/>
          <p:nvPr/>
        </p:nvSpPr>
        <p:spPr>
          <a:xfrm>
            <a:off x="427464" y="1401194"/>
            <a:ext cx="5668535" cy="3057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1" i="0" u="none" strike="noStrike" cap="none" dirty="0">
                <a:solidFill>
                  <a:srgbClr val="FF6900"/>
                </a:solidFill>
                <a:latin typeface="Arial"/>
                <a:ea typeface="Arial"/>
                <a:cs typeface="Arial"/>
                <a:sym typeface="Arial"/>
              </a:rPr>
              <a:t>Wooldridge and King (2018)</a:t>
            </a:r>
            <a:endParaRPr sz="3200" b="1" i="0" u="none" strike="noStrike" cap="none" dirty="0">
              <a:solidFill>
                <a:srgbClr val="FF6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26262"/>
              </a:buClr>
              <a:buSzPts val="2400"/>
              <a:buFont typeface="Arial"/>
              <a:buChar char="•"/>
            </a:pPr>
            <a:r>
              <a:rPr lang="en-GB" sz="2400" b="0" i="0" u="none" strike="noStrike" cap="none" dirty="0" err="1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rPr>
              <a:t>Altmetrics</a:t>
            </a:r>
            <a:r>
              <a:rPr lang="en-GB" sz="2400" b="0" i="0" u="none" strike="noStrike" cap="none" dirty="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rPr>
              <a:t> compared to impact scores in 9 disciplines (physical sciences and engineering)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26262"/>
              </a:buClr>
              <a:buSzPts val="2400"/>
              <a:buFont typeface="Arial"/>
              <a:buChar char="•"/>
            </a:pPr>
            <a:endParaRPr sz="2400" b="0" i="0" u="none" strike="noStrike" cap="none" dirty="0">
              <a:solidFill>
                <a:srgbClr val="62626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2400"/>
              <a:buFont typeface="Arial"/>
              <a:buChar char="•"/>
            </a:pPr>
            <a:r>
              <a:rPr lang="en-GB" sz="2400" b="0" i="0" u="none" strike="noStrike" cap="none" dirty="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rPr>
              <a:t>Identified some ability to predict impact scores from </a:t>
            </a:r>
            <a:r>
              <a:rPr lang="en-GB" sz="2400" b="0" i="0" u="none" strike="noStrike" cap="none" dirty="0" err="1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rPr>
              <a:t>altmetrics</a:t>
            </a:r>
            <a:endParaRPr sz="2400" b="0" i="0" u="none" strike="noStrike" cap="none" dirty="0">
              <a:solidFill>
                <a:srgbClr val="6262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4"/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1" i="0" u="none" strike="noStrike" cap="none" dirty="0">
                <a:solidFill>
                  <a:srgbClr val="2E2D62"/>
                </a:solidFill>
                <a:latin typeface="Arial"/>
                <a:ea typeface="Arial"/>
                <a:cs typeface="Arial"/>
                <a:sym typeface="Arial"/>
              </a:rPr>
              <a:t>REF scores and </a:t>
            </a:r>
            <a:r>
              <a:rPr lang="en-GB" sz="4400" b="1" i="0" u="none" strike="noStrike" cap="none" dirty="0" err="1">
                <a:solidFill>
                  <a:srgbClr val="2E2D62"/>
                </a:solidFill>
                <a:latin typeface="Arial"/>
                <a:ea typeface="Arial"/>
                <a:cs typeface="Arial"/>
                <a:sym typeface="Arial"/>
              </a:rPr>
              <a:t>altmetrics</a:t>
            </a:r>
            <a:endParaRPr sz="4400" b="1" i="0" u="none" strike="noStrike" cap="none" dirty="0">
              <a:solidFill>
                <a:srgbClr val="2E2D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AAFC3C-69EF-4D32-9A5A-C24C09FA219E}"/>
              </a:ext>
            </a:extLst>
          </p:cNvPr>
          <p:cNvSpPr/>
          <p:nvPr/>
        </p:nvSpPr>
        <p:spPr>
          <a:xfrm>
            <a:off x="0" y="6491832"/>
            <a:ext cx="29258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hlinkClick r:id="rId3"/>
              </a:rPr>
              <a:t>https://doi.org/10.1002/asi.24122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C0BC61-1A68-417C-9523-37CA0019AC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2009" y="2323374"/>
            <a:ext cx="5176058" cy="221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216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"/>
          <p:cNvSpPr/>
          <p:nvPr/>
        </p:nvSpPr>
        <p:spPr>
          <a:xfrm>
            <a:off x="427464" y="1401194"/>
            <a:ext cx="5668535" cy="4052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1" i="0" u="none" strike="noStrike" cap="none" dirty="0" err="1">
                <a:solidFill>
                  <a:srgbClr val="FF6900"/>
                </a:solidFill>
                <a:latin typeface="Arial"/>
                <a:ea typeface="Arial"/>
                <a:cs typeface="Arial"/>
                <a:sym typeface="Arial"/>
              </a:rPr>
              <a:t>Bornmann</a:t>
            </a:r>
            <a:r>
              <a:rPr lang="en-GB" sz="3200" b="1" i="0" u="none" strike="noStrike" cap="none" dirty="0">
                <a:solidFill>
                  <a:srgbClr val="FF6900"/>
                </a:solidFill>
                <a:latin typeface="Arial"/>
                <a:ea typeface="Arial"/>
                <a:cs typeface="Arial"/>
                <a:sym typeface="Arial"/>
              </a:rPr>
              <a:t> et al. (2019)</a:t>
            </a:r>
            <a:endParaRPr sz="3200" b="1" i="0" u="none" strike="noStrike" cap="none" dirty="0">
              <a:solidFill>
                <a:srgbClr val="FF6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26262"/>
              </a:buClr>
              <a:buSzPts val="2400"/>
              <a:buFont typeface="Arial"/>
              <a:buChar char="•"/>
            </a:pPr>
            <a:r>
              <a:rPr lang="en-GB" sz="2400" b="0" i="0" u="none" strike="noStrike" cap="none" dirty="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rPr>
              <a:t>Studied two groups of articles – submitted as outputs or for impact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26262"/>
              </a:buClr>
              <a:buSzPts val="2400"/>
              <a:buFont typeface="Arial"/>
              <a:buChar char="•"/>
            </a:pPr>
            <a:endParaRPr lang="en-GB" sz="2400" dirty="0">
              <a:solidFill>
                <a:srgbClr val="626262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26262"/>
              </a:buClr>
              <a:buSzPts val="2400"/>
              <a:buFont typeface="Arial"/>
              <a:buChar char="•"/>
            </a:pPr>
            <a:r>
              <a:rPr lang="en-GB" sz="2400" b="0" i="0" u="none" strike="noStrike" cap="none" dirty="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rPr>
              <a:t>Compared correlations with impact and output scores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26262"/>
              </a:buClr>
              <a:buSzPts val="2400"/>
              <a:buFont typeface="Arial"/>
              <a:buChar char="•"/>
            </a:pPr>
            <a:endParaRPr lang="en-GB" sz="2400" b="0" i="0" u="none" strike="noStrike" cap="none" dirty="0">
              <a:solidFill>
                <a:srgbClr val="62626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2400"/>
              <a:buFont typeface="Arial"/>
              <a:buChar char="•"/>
            </a:pPr>
            <a:r>
              <a:rPr lang="en-GB" sz="2400" b="0" i="0" u="none" strike="noStrike" cap="none" dirty="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rPr>
              <a:t>Concluded no relationship between </a:t>
            </a:r>
            <a:r>
              <a:rPr lang="en-GB" sz="2400" b="0" i="0" u="none" strike="noStrike" cap="none" dirty="0" err="1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rPr>
              <a:t>altmetrics</a:t>
            </a:r>
            <a:r>
              <a:rPr lang="en-GB" sz="2400" b="0" i="0" u="none" strike="noStrike" cap="none" dirty="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rPr>
              <a:t> and impact scores</a:t>
            </a:r>
          </a:p>
        </p:txBody>
      </p:sp>
      <p:sp>
        <p:nvSpPr>
          <p:cNvPr id="80" name="Google Shape;80;p4"/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1" i="0" u="none" strike="noStrike" cap="none" dirty="0">
                <a:solidFill>
                  <a:srgbClr val="2E2D62"/>
                </a:solidFill>
                <a:latin typeface="Arial"/>
                <a:ea typeface="Arial"/>
                <a:cs typeface="Arial"/>
                <a:sym typeface="Arial"/>
              </a:rPr>
              <a:t>REF scores and </a:t>
            </a:r>
            <a:r>
              <a:rPr lang="en-GB" sz="4400" b="1" i="0" u="none" strike="noStrike" cap="none" dirty="0" err="1">
                <a:solidFill>
                  <a:srgbClr val="2E2D62"/>
                </a:solidFill>
                <a:latin typeface="Arial"/>
                <a:ea typeface="Arial"/>
                <a:cs typeface="Arial"/>
                <a:sym typeface="Arial"/>
              </a:rPr>
              <a:t>altmetrics</a:t>
            </a:r>
            <a:endParaRPr sz="4400" b="1" i="0" u="none" strike="noStrike" cap="none" dirty="0">
              <a:solidFill>
                <a:srgbClr val="2E2D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AAFC3C-69EF-4D32-9A5A-C24C09FA219E}"/>
              </a:ext>
            </a:extLst>
          </p:cNvPr>
          <p:cNvSpPr/>
          <p:nvPr/>
        </p:nvSpPr>
        <p:spPr>
          <a:xfrm>
            <a:off x="0" y="6491832"/>
            <a:ext cx="33762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https://doi.org/10.1016/j.joi.2019.01.008</a:t>
            </a:r>
            <a:r>
              <a:rPr lang="en-GB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0FBF0F-0DCB-4629-B3C5-ED6C02E7AB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5630" y="1525815"/>
            <a:ext cx="5430433" cy="398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222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/>
          <p:nvPr/>
        </p:nvSpPr>
        <p:spPr>
          <a:xfrm>
            <a:off x="427465" y="1401194"/>
            <a:ext cx="10719460" cy="2446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rgbClr val="FF6900"/>
                </a:solidFill>
                <a:latin typeface="Arial"/>
                <a:ea typeface="Arial"/>
                <a:cs typeface="Arial"/>
                <a:sym typeface="Arial"/>
              </a:rPr>
              <a:t>Juergen </a:t>
            </a:r>
            <a:r>
              <a:rPr lang="en-GB" sz="3200" b="1" dirty="0" err="1">
                <a:solidFill>
                  <a:srgbClr val="FF6900"/>
                </a:solidFill>
                <a:latin typeface="Arial"/>
                <a:ea typeface="Arial"/>
                <a:cs typeface="Arial"/>
                <a:sym typeface="Arial"/>
              </a:rPr>
              <a:t>Wastl</a:t>
            </a:r>
            <a:r>
              <a:rPr lang="en-GB" sz="3200" b="1" dirty="0">
                <a:solidFill>
                  <a:srgbClr val="FF6900"/>
                </a:solidFill>
                <a:latin typeface="Arial"/>
                <a:ea typeface="Arial"/>
                <a:cs typeface="Arial"/>
                <a:sym typeface="Arial"/>
              </a:rPr>
              <a:t> (Digital Science</a:t>
            </a:r>
            <a:endParaRPr sz="3200" b="1" dirty="0">
              <a:solidFill>
                <a:srgbClr val="FF6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spcBef>
                <a:spcPts val="1000"/>
              </a:spcBef>
              <a:buClr>
                <a:srgbClr val="626262"/>
              </a:buClr>
              <a:buSzPts val="2400"/>
              <a:buFont typeface="Arial"/>
              <a:buChar char="•"/>
            </a:pPr>
            <a:r>
              <a:rPr lang="en-GB" sz="2400" dirty="0">
                <a:solidFill>
                  <a:srgbClr val="626262"/>
                </a:solidFill>
              </a:rPr>
              <a:t>find research that is worth pursuing around impact based on various sources (from mention to research)</a:t>
            </a:r>
          </a:p>
          <a:p>
            <a:pPr marL="342900" lvl="0" indent="-342900">
              <a:spcBef>
                <a:spcPts val="1000"/>
              </a:spcBef>
              <a:buClr>
                <a:srgbClr val="626262"/>
              </a:buClr>
              <a:buSzPts val="2400"/>
              <a:buFont typeface="Arial"/>
              <a:buChar char="•"/>
            </a:pPr>
            <a:endParaRPr lang="en-GB" sz="2400" dirty="0">
              <a:solidFill>
                <a:srgbClr val="626262"/>
              </a:solidFill>
            </a:endParaRPr>
          </a:p>
          <a:p>
            <a:pPr marL="342900" lvl="0" indent="-342900">
              <a:spcBef>
                <a:spcPts val="1000"/>
              </a:spcBef>
              <a:buClr>
                <a:srgbClr val="626262"/>
              </a:buClr>
              <a:buSzPts val="2400"/>
              <a:buFont typeface="Arial"/>
              <a:buChar char="•"/>
            </a:pPr>
            <a:r>
              <a:rPr lang="en-GB" sz="2400" dirty="0">
                <a:solidFill>
                  <a:srgbClr val="626262"/>
                </a:solidFill>
              </a:rPr>
              <a:t>find potential new leads (from research to mention) </a:t>
            </a:r>
            <a:endParaRPr sz="2400" dirty="0">
              <a:solidFill>
                <a:srgbClr val="6262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 dirty="0">
                <a:solidFill>
                  <a:srgbClr val="2E2D62"/>
                </a:solidFill>
                <a:latin typeface="Arial"/>
                <a:ea typeface="Arial"/>
                <a:cs typeface="Arial"/>
                <a:sym typeface="Arial"/>
              </a:rPr>
              <a:t>Potential role for </a:t>
            </a:r>
            <a:r>
              <a:rPr lang="en-GB" sz="4400" b="1" dirty="0" err="1">
                <a:solidFill>
                  <a:srgbClr val="2E2D62"/>
                </a:solidFill>
                <a:latin typeface="Arial"/>
                <a:ea typeface="Arial"/>
                <a:cs typeface="Arial"/>
                <a:sym typeface="Arial"/>
              </a:rPr>
              <a:t>altmetrics</a:t>
            </a:r>
            <a:endParaRPr sz="4400" b="1" dirty="0">
              <a:solidFill>
                <a:srgbClr val="2E2D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DA95F5-548B-419F-9DB8-D3C0A509840B}"/>
              </a:ext>
            </a:extLst>
          </p:cNvPr>
          <p:cNvSpPr/>
          <p:nvPr/>
        </p:nvSpPr>
        <p:spPr>
          <a:xfrm>
            <a:off x="0" y="6491832"/>
            <a:ext cx="108494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https://www.altmetric.com/blog/altmetrics-and-the-ref-part-2-using-the-altmetric-explorer-for-preparations-for-your-ref-2021-submission/</a:t>
            </a:r>
            <a:endParaRPr lang="en-GB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1" dirty="0">
                <a:solidFill>
                  <a:srgbClr val="2E2D62"/>
                </a:solidFill>
              </a:rPr>
              <a:t>Questions and discussion – part 3</a:t>
            </a:r>
            <a:endParaRPr sz="4400" b="1" i="0" u="none" strike="noStrike" cap="none" dirty="0">
              <a:solidFill>
                <a:srgbClr val="2E2D6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91305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654e637228_0_21"/>
          <p:cNvSpPr/>
          <p:nvPr/>
        </p:nvSpPr>
        <p:spPr>
          <a:xfrm>
            <a:off x="2091675" y="1114625"/>
            <a:ext cx="9996300" cy="14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26262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rgbClr val="626262"/>
                </a:solidFill>
              </a:rPr>
              <a:t>Using case study evidence to measure impact</a:t>
            </a:r>
            <a:endParaRPr sz="2400">
              <a:solidFill>
                <a:srgbClr val="626262"/>
              </a:solidFill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1800"/>
              <a:buChar char="○"/>
            </a:pPr>
            <a:r>
              <a:rPr lang="en-GB" sz="1800">
                <a:solidFill>
                  <a:srgbClr val="626262"/>
                </a:solidFill>
              </a:rPr>
              <a:t>Introduction to UK Research Excellence Framework (REF)</a:t>
            </a:r>
            <a:endParaRPr sz="1800">
              <a:solidFill>
                <a:srgbClr val="626262"/>
              </a:solidFill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1800"/>
              <a:buChar char="○"/>
            </a:pPr>
            <a:r>
              <a:rPr lang="en-GB" sz="1800">
                <a:solidFill>
                  <a:srgbClr val="626262"/>
                </a:solidFill>
              </a:rPr>
              <a:t>Strengths and weaknesses of case studies</a:t>
            </a:r>
            <a:endParaRPr sz="1800">
              <a:solidFill>
                <a:srgbClr val="626262"/>
              </a:solidFill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1800"/>
              <a:buChar char="○"/>
            </a:pPr>
            <a:r>
              <a:rPr lang="en-GB" sz="1800">
                <a:solidFill>
                  <a:srgbClr val="626262"/>
                </a:solidFill>
              </a:rPr>
              <a:t>Questions?</a:t>
            </a:r>
            <a:br>
              <a:rPr lang="en-GB" sz="1800">
                <a:solidFill>
                  <a:srgbClr val="626262"/>
                </a:solidFill>
              </a:rPr>
            </a:br>
            <a:endParaRPr sz="1800">
              <a:solidFill>
                <a:srgbClr val="626262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rgbClr val="626262"/>
                </a:solidFill>
              </a:rPr>
              <a:t>Quantitative indicator use in case studies</a:t>
            </a:r>
            <a:endParaRPr sz="2400">
              <a:solidFill>
                <a:srgbClr val="626262"/>
              </a:solidFill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1800"/>
              <a:buChar char="○"/>
            </a:pPr>
            <a:r>
              <a:rPr lang="en-GB" sz="1800">
                <a:solidFill>
                  <a:srgbClr val="626262"/>
                </a:solidFill>
              </a:rPr>
              <a:t>What indicators are used?</a:t>
            </a:r>
            <a:endParaRPr sz="1800">
              <a:solidFill>
                <a:srgbClr val="626262"/>
              </a:solidFill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1800"/>
              <a:buChar char="○"/>
            </a:pPr>
            <a:r>
              <a:rPr lang="en-GB" sz="1800">
                <a:solidFill>
                  <a:srgbClr val="626262"/>
                </a:solidFill>
              </a:rPr>
              <a:t>Consistency and coverage</a:t>
            </a:r>
            <a:endParaRPr sz="1800">
              <a:solidFill>
                <a:srgbClr val="626262"/>
              </a:solidFill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1800"/>
              <a:buChar char="○"/>
            </a:pPr>
            <a:r>
              <a:rPr lang="en-GB" sz="1800">
                <a:solidFill>
                  <a:srgbClr val="626262"/>
                </a:solidFill>
              </a:rPr>
              <a:t>Questions?</a:t>
            </a:r>
            <a:br>
              <a:rPr lang="en-GB" sz="1800">
                <a:solidFill>
                  <a:srgbClr val="626262"/>
                </a:solidFill>
              </a:rPr>
            </a:br>
            <a:endParaRPr sz="1800">
              <a:solidFill>
                <a:srgbClr val="626262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2400"/>
              <a:buChar char="•"/>
            </a:pPr>
            <a:r>
              <a:rPr lang="en-GB" sz="2400">
                <a:solidFill>
                  <a:srgbClr val="626262"/>
                </a:solidFill>
              </a:rPr>
              <a:t>Role of altmetrics in impact assessment</a:t>
            </a:r>
            <a:endParaRPr sz="2400">
              <a:solidFill>
                <a:srgbClr val="626262"/>
              </a:solidFill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1800"/>
              <a:buChar char="○"/>
            </a:pPr>
            <a:r>
              <a:rPr lang="en-GB" sz="1800">
                <a:solidFill>
                  <a:srgbClr val="626262"/>
                </a:solidFill>
              </a:rPr>
              <a:t>Relationship between altmetrics and impact</a:t>
            </a:r>
            <a:endParaRPr sz="1800">
              <a:solidFill>
                <a:srgbClr val="626262"/>
              </a:solidFill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1800"/>
              <a:buChar char="○"/>
            </a:pPr>
            <a:r>
              <a:rPr lang="en-GB" sz="1800">
                <a:solidFill>
                  <a:srgbClr val="626262"/>
                </a:solidFill>
              </a:rPr>
              <a:t>Altmetrics as early indicators</a:t>
            </a:r>
            <a:endParaRPr sz="1800">
              <a:solidFill>
                <a:srgbClr val="626262"/>
              </a:solidFill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1800"/>
              <a:buChar char="○"/>
            </a:pPr>
            <a:r>
              <a:rPr lang="en-GB" sz="1800">
                <a:solidFill>
                  <a:srgbClr val="626262"/>
                </a:solidFill>
              </a:rPr>
              <a:t>Questions?</a:t>
            </a:r>
            <a:br>
              <a:rPr lang="en-GB" sz="1800">
                <a:solidFill>
                  <a:srgbClr val="626262"/>
                </a:solidFill>
              </a:rPr>
            </a:br>
            <a:endParaRPr sz="1800">
              <a:solidFill>
                <a:srgbClr val="626262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2400"/>
              <a:buChar char="•"/>
            </a:pPr>
            <a:r>
              <a:rPr lang="en-GB" sz="2400" b="1">
                <a:solidFill>
                  <a:srgbClr val="626262"/>
                </a:solidFill>
              </a:rPr>
              <a:t>Implications for your the preparation of your case study response</a:t>
            </a:r>
            <a:endParaRPr sz="2400" b="1">
              <a:solidFill>
                <a:srgbClr val="626262"/>
              </a:solidFill>
            </a:endParaRPr>
          </a:p>
        </p:txBody>
      </p:sp>
      <p:sp>
        <p:nvSpPr>
          <p:cNvPr id="57" name="Google Shape;57;g654e637228_0_21"/>
          <p:cNvSpPr txBox="1"/>
          <p:nvPr/>
        </p:nvSpPr>
        <p:spPr>
          <a:xfrm>
            <a:off x="403340" y="345182"/>
            <a:ext cx="116847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1">
                <a:solidFill>
                  <a:srgbClr val="2E2D62"/>
                </a:solidFill>
              </a:rPr>
              <a:t>Overview of session</a:t>
            </a:r>
            <a:endParaRPr sz="4400" b="1" i="0" u="none" strike="noStrike" cap="none">
              <a:solidFill>
                <a:srgbClr val="2E2D6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5938" y="412403"/>
            <a:ext cx="3049837" cy="963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6"/>
          <p:cNvPicPr preferRelativeResize="0"/>
          <p:nvPr/>
        </p:nvPicPr>
        <p:blipFill rotWithShape="1">
          <a:blip r:embed="rId5">
            <a:alphaModFix/>
          </a:blip>
          <a:srcRect l="69457"/>
          <a:stretch/>
        </p:blipFill>
        <p:spPr>
          <a:xfrm>
            <a:off x="8468138" y="0"/>
            <a:ext cx="372386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6"/>
          <p:cNvSpPr/>
          <p:nvPr/>
        </p:nvSpPr>
        <p:spPr>
          <a:xfrm>
            <a:off x="1072849" y="2754434"/>
            <a:ext cx="3553905" cy="6598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68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6"/>
          <p:cNvSpPr/>
          <p:nvPr/>
        </p:nvSpPr>
        <p:spPr>
          <a:xfrm>
            <a:off x="4614470" y="0"/>
            <a:ext cx="3780148" cy="3877493"/>
          </a:xfrm>
          <a:prstGeom prst="rect">
            <a:avLst/>
          </a:prstGeom>
          <a:solidFill>
            <a:srgbClr val="E03A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68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6"/>
          <p:cNvSpPr/>
          <p:nvPr/>
        </p:nvSpPr>
        <p:spPr>
          <a:xfrm>
            <a:off x="1356360" y="3414310"/>
            <a:ext cx="3345180" cy="647150"/>
          </a:xfrm>
          <a:prstGeom prst="rect">
            <a:avLst/>
          </a:prstGeom>
          <a:solidFill>
            <a:srgbClr val="E03A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68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8" name="Google Shape;68;p6"/>
          <p:cNvGrpSpPr/>
          <p:nvPr/>
        </p:nvGrpSpPr>
        <p:grpSpPr>
          <a:xfrm>
            <a:off x="562130" y="3532562"/>
            <a:ext cx="4229254" cy="2378196"/>
            <a:chOff x="758980" y="3415087"/>
            <a:chExt cx="4229254" cy="2378196"/>
          </a:xfrm>
        </p:grpSpPr>
        <p:sp>
          <p:nvSpPr>
            <p:cNvPr id="69" name="Google Shape;69;p6"/>
            <p:cNvSpPr txBox="1"/>
            <p:nvPr/>
          </p:nvSpPr>
          <p:spPr>
            <a:xfrm>
              <a:off x="819441" y="3415087"/>
              <a:ext cx="4168793" cy="23781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Arial"/>
                <a:buNone/>
              </a:pPr>
              <a:r>
                <a:rPr lang="en-GB" sz="24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Steven Hill</a:t>
              </a:r>
              <a:br>
                <a:rPr lang="en-GB" sz="2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GB" sz="2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Director of Research</a:t>
              </a:r>
              <a:endPara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Arial"/>
                <a:buNone/>
              </a:pPr>
              <a:r>
                <a:rPr lang="en-GB" sz="20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r>
                <a:rPr lang="en-GB"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0117 931 7334</a:t>
              </a:r>
              <a:br>
                <a:rPr lang="en-GB" sz="20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GB" sz="2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r>
                <a:rPr lang="en-GB"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steven.hill@re.ukri.org</a:t>
              </a:r>
              <a:br>
                <a:rPr lang="en-GB" sz="20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GB" sz="20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r>
                <a:rPr lang="en-GB"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@stevenhill, @ResEngland</a:t>
              </a:r>
              <a:br>
                <a:rPr lang="en-GB" sz="20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GB" sz="2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r>
                <a:rPr lang="en-GB"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www.ukri.org/re</a:t>
              </a:r>
              <a:br>
                <a:rPr lang="en-GB" sz="2000" b="0" i="0" u="none" strike="noStrike" cap="none">
                  <a:solidFill>
                    <a:srgbClr val="FF68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endParaRPr sz="2000" b="0" i="0" u="none" strike="noStrike" cap="none">
                <a:solidFill>
                  <a:srgbClr val="FF68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0" name="Google Shape;70;p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22882" y="4926626"/>
              <a:ext cx="234098" cy="1655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Google Shape;71;p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59808" y="4616810"/>
              <a:ext cx="155551" cy="2100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Google Shape;72;p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58980" y="5117575"/>
              <a:ext cx="336570" cy="3365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73;p6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830261" y="5459639"/>
              <a:ext cx="194011" cy="19401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654e637228_0_3"/>
          <p:cNvSpPr/>
          <p:nvPr/>
        </p:nvSpPr>
        <p:spPr>
          <a:xfrm>
            <a:off x="2091675" y="1114625"/>
            <a:ext cx="9761100" cy="14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26262"/>
              </a:buClr>
              <a:buSzPts val="2400"/>
              <a:buChar char="•"/>
            </a:pPr>
            <a:r>
              <a:rPr lang="en-GB" sz="2400" b="1">
                <a:solidFill>
                  <a:srgbClr val="626262"/>
                </a:solidFill>
              </a:rPr>
              <a:t>Using case study evidence to measure impact</a:t>
            </a:r>
            <a:endParaRPr sz="2400" b="1">
              <a:solidFill>
                <a:srgbClr val="626262"/>
              </a:solidFill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1800"/>
              <a:buChar char="○"/>
            </a:pPr>
            <a:r>
              <a:rPr lang="en-GB" sz="1800">
                <a:solidFill>
                  <a:srgbClr val="626262"/>
                </a:solidFill>
              </a:rPr>
              <a:t>Introduction to UK Research Excellence Framework (REF)</a:t>
            </a:r>
            <a:endParaRPr sz="1800">
              <a:solidFill>
                <a:srgbClr val="626262"/>
              </a:solidFill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1800"/>
              <a:buChar char="○"/>
            </a:pPr>
            <a:r>
              <a:rPr lang="en-GB" sz="1800">
                <a:solidFill>
                  <a:srgbClr val="626262"/>
                </a:solidFill>
              </a:rPr>
              <a:t>Strengths and weaknesses of case studies</a:t>
            </a:r>
            <a:endParaRPr sz="1800">
              <a:solidFill>
                <a:srgbClr val="626262"/>
              </a:solidFill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1800"/>
              <a:buChar char="○"/>
            </a:pPr>
            <a:r>
              <a:rPr lang="en-GB" sz="1800">
                <a:solidFill>
                  <a:srgbClr val="626262"/>
                </a:solidFill>
              </a:rPr>
              <a:t>Questions?</a:t>
            </a:r>
            <a:br>
              <a:rPr lang="en-GB" sz="1800">
                <a:solidFill>
                  <a:srgbClr val="626262"/>
                </a:solidFill>
              </a:rPr>
            </a:br>
            <a:endParaRPr sz="1800">
              <a:solidFill>
                <a:srgbClr val="626262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rgbClr val="626262"/>
                </a:solidFill>
              </a:rPr>
              <a:t>Quantitative indicator use in case studies</a:t>
            </a:r>
            <a:endParaRPr sz="2400">
              <a:solidFill>
                <a:srgbClr val="626262"/>
              </a:solidFill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1800"/>
              <a:buChar char="○"/>
            </a:pPr>
            <a:r>
              <a:rPr lang="en-GB" sz="1800">
                <a:solidFill>
                  <a:srgbClr val="626262"/>
                </a:solidFill>
              </a:rPr>
              <a:t>What indicators are used?</a:t>
            </a:r>
            <a:endParaRPr sz="1800">
              <a:solidFill>
                <a:srgbClr val="626262"/>
              </a:solidFill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1800"/>
              <a:buChar char="○"/>
            </a:pPr>
            <a:r>
              <a:rPr lang="en-GB" sz="1800">
                <a:solidFill>
                  <a:srgbClr val="626262"/>
                </a:solidFill>
              </a:rPr>
              <a:t>Consistency and coverage</a:t>
            </a:r>
            <a:endParaRPr sz="1800">
              <a:solidFill>
                <a:srgbClr val="626262"/>
              </a:solidFill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1800"/>
              <a:buChar char="○"/>
            </a:pPr>
            <a:r>
              <a:rPr lang="en-GB" sz="1800">
                <a:solidFill>
                  <a:srgbClr val="626262"/>
                </a:solidFill>
              </a:rPr>
              <a:t>Questions?</a:t>
            </a:r>
            <a:br>
              <a:rPr lang="en-GB" sz="1800">
                <a:solidFill>
                  <a:srgbClr val="626262"/>
                </a:solidFill>
              </a:rPr>
            </a:br>
            <a:endParaRPr sz="1800">
              <a:solidFill>
                <a:srgbClr val="626262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2400"/>
              <a:buChar char="•"/>
            </a:pPr>
            <a:r>
              <a:rPr lang="en-GB" sz="2400">
                <a:solidFill>
                  <a:srgbClr val="626262"/>
                </a:solidFill>
              </a:rPr>
              <a:t>Role of altmetrics in impact assessment</a:t>
            </a:r>
            <a:endParaRPr sz="2400">
              <a:solidFill>
                <a:srgbClr val="626262"/>
              </a:solidFill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1800"/>
              <a:buChar char="○"/>
            </a:pPr>
            <a:r>
              <a:rPr lang="en-GB" sz="1800">
                <a:solidFill>
                  <a:srgbClr val="626262"/>
                </a:solidFill>
              </a:rPr>
              <a:t>Relationship between altmetrics and impact</a:t>
            </a:r>
            <a:endParaRPr sz="1800">
              <a:solidFill>
                <a:srgbClr val="626262"/>
              </a:solidFill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1800"/>
              <a:buChar char="○"/>
            </a:pPr>
            <a:r>
              <a:rPr lang="en-GB" sz="1800">
                <a:solidFill>
                  <a:srgbClr val="626262"/>
                </a:solidFill>
              </a:rPr>
              <a:t>Altmetrics as early indicators</a:t>
            </a:r>
            <a:endParaRPr sz="1800">
              <a:solidFill>
                <a:srgbClr val="626262"/>
              </a:solidFill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1800"/>
              <a:buChar char="○"/>
            </a:pPr>
            <a:r>
              <a:rPr lang="en-GB" sz="1800">
                <a:solidFill>
                  <a:srgbClr val="626262"/>
                </a:solidFill>
              </a:rPr>
              <a:t>Questions?</a:t>
            </a:r>
            <a:br>
              <a:rPr lang="en-GB" sz="1800">
                <a:solidFill>
                  <a:srgbClr val="626262"/>
                </a:solidFill>
              </a:rPr>
            </a:br>
            <a:endParaRPr sz="1800">
              <a:solidFill>
                <a:srgbClr val="626262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2400"/>
              <a:buChar char="•"/>
            </a:pPr>
            <a:r>
              <a:rPr lang="en-GB" sz="2400">
                <a:solidFill>
                  <a:srgbClr val="626262"/>
                </a:solidFill>
              </a:rPr>
              <a:t>Implications for your the preparation of your case study response</a:t>
            </a:r>
            <a:endParaRPr sz="2400">
              <a:solidFill>
                <a:srgbClr val="626262"/>
              </a:solidFill>
            </a:endParaRPr>
          </a:p>
        </p:txBody>
      </p:sp>
      <p:sp>
        <p:nvSpPr>
          <p:cNvPr id="36" name="Google Shape;36;g654e637228_0_3"/>
          <p:cNvSpPr txBox="1"/>
          <p:nvPr/>
        </p:nvSpPr>
        <p:spPr>
          <a:xfrm>
            <a:off x="403340" y="345182"/>
            <a:ext cx="116847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1">
                <a:solidFill>
                  <a:srgbClr val="2E2D62"/>
                </a:solidFill>
              </a:rPr>
              <a:t>Overview of session</a:t>
            </a:r>
            <a:endParaRPr sz="4400" b="1" i="0" u="none" strike="noStrike" cap="none">
              <a:solidFill>
                <a:srgbClr val="2E2D6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"/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1" dirty="0">
                <a:solidFill>
                  <a:srgbClr val="2E2D62"/>
                </a:solidFill>
              </a:rPr>
              <a:t>REF overview</a:t>
            </a:r>
            <a:endParaRPr sz="4400" b="1" i="0" u="none" strike="noStrike" cap="none" dirty="0">
              <a:solidFill>
                <a:srgbClr val="2E2D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F15DC9-249E-4479-A75B-B1A3CC403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10" y="1114623"/>
            <a:ext cx="7444185" cy="558313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5039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"/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1" dirty="0">
                <a:solidFill>
                  <a:srgbClr val="2E2D62"/>
                </a:solidFill>
              </a:rPr>
              <a:t>REF overview</a:t>
            </a:r>
            <a:endParaRPr sz="4400" b="1" i="0" u="none" strike="noStrike" cap="none" dirty="0">
              <a:solidFill>
                <a:srgbClr val="2E2D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60E8A5-F682-4E49-8B17-B5D061B215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09" y="1114623"/>
            <a:ext cx="7444185" cy="558313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7653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"/>
          <p:cNvSpPr txBox="1"/>
          <p:nvPr/>
        </p:nvSpPr>
        <p:spPr>
          <a:xfrm>
            <a:off x="403340" y="345182"/>
            <a:ext cx="1168458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1" i="0" u="none" strike="noStrike" cap="none" dirty="0">
                <a:solidFill>
                  <a:srgbClr val="2E2D62"/>
                </a:solidFill>
                <a:latin typeface="Arial"/>
                <a:ea typeface="Arial"/>
                <a:cs typeface="Arial"/>
                <a:sym typeface="Arial"/>
              </a:rPr>
              <a:t>Impact and academic quality go hand-in-hand</a:t>
            </a:r>
            <a:endParaRPr sz="4400" b="1" i="0" u="none" strike="noStrike" cap="none" dirty="0">
              <a:solidFill>
                <a:srgbClr val="2E2D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8697C9-0163-4AB4-8569-7A91934FB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0270" y="1122305"/>
            <a:ext cx="8539712" cy="557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316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"/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1" dirty="0">
                <a:solidFill>
                  <a:srgbClr val="2E2D62"/>
                </a:solidFill>
              </a:rPr>
              <a:t>REF overview</a:t>
            </a:r>
            <a:endParaRPr sz="4400" b="1" i="0" u="none" strike="noStrike" cap="none" dirty="0">
              <a:solidFill>
                <a:srgbClr val="2E2D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60E8A5-F682-4E49-8B17-B5D061B215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09" y="1114623"/>
            <a:ext cx="7444185" cy="558313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DFE2382-B3D5-45BF-8B3A-194E45E103C7}"/>
              </a:ext>
            </a:extLst>
          </p:cNvPr>
          <p:cNvSpPr/>
          <p:nvPr/>
        </p:nvSpPr>
        <p:spPr>
          <a:xfrm>
            <a:off x="5807676" y="2520778"/>
            <a:ext cx="2187146" cy="366995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389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"/>
          <p:cNvSpPr/>
          <p:nvPr/>
        </p:nvSpPr>
        <p:spPr>
          <a:xfrm>
            <a:off x="427464" y="1401194"/>
            <a:ext cx="6306968" cy="4411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spcBef>
                <a:spcPts val="1000"/>
              </a:spcBef>
              <a:buClr>
                <a:srgbClr val="626262"/>
              </a:buClr>
              <a:buSzPts val="2400"/>
            </a:pPr>
            <a:r>
              <a:rPr lang="en-GB" sz="2400" dirty="0">
                <a:solidFill>
                  <a:srgbClr val="626262"/>
                </a:solidFill>
              </a:rPr>
              <a:t>“an effect on, change or benefit to the economy, society, culture, public policy or services, health, the environment or quality of life, beyond academia”</a:t>
            </a:r>
          </a:p>
          <a:p>
            <a: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26262"/>
              </a:buClr>
              <a:buSzPts val="2400"/>
            </a:pPr>
            <a:endParaRPr lang="en-GB" sz="2400" b="0" i="0" u="none" strike="noStrike" cap="none" dirty="0">
              <a:solidFill>
                <a:srgbClr val="62626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buClr>
                <a:srgbClr val="626262"/>
              </a:buClr>
              <a:buSzPts val="2400"/>
              <a:buFont typeface="Arial"/>
              <a:buChar char="•"/>
            </a:pPr>
            <a:r>
              <a:rPr lang="en-GB" sz="2400" dirty="0">
                <a:solidFill>
                  <a:srgbClr val="626262"/>
                </a:solidFill>
              </a:rPr>
              <a:t>4-page narrative</a:t>
            </a:r>
          </a:p>
          <a:p>
            <a:pPr marL="342900" lvl="0" indent="-342900">
              <a:buClr>
                <a:srgbClr val="626262"/>
              </a:buClr>
              <a:buSzPts val="2400"/>
              <a:buFont typeface="Arial"/>
              <a:buChar char="•"/>
            </a:pPr>
            <a:r>
              <a:rPr lang="en-GB" sz="2400" dirty="0">
                <a:solidFill>
                  <a:srgbClr val="626262"/>
                </a:solidFill>
              </a:rPr>
              <a:t>‘underpinning research’</a:t>
            </a:r>
          </a:p>
          <a:p>
            <a:pPr marL="342900" lvl="0" indent="-342900">
              <a:buClr>
                <a:srgbClr val="626262"/>
              </a:buClr>
              <a:buSzPts val="2400"/>
              <a:buFont typeface="Arial"/>
              <a:buChar char="•"/>
            </a:pPr>
            <a:r>
              <a:rPr lang="en-GB" sz="2400" dirty="0">
                <a:solidFill>
                  <a:srgbClr val="626262"/>
                </a:solidFill>
              </a:rPr>
              <a:t>evidence and corroboration</a:t>
            </a:r>
          </a:p>
          <a:p>
            <a:pPr marL="342900" lvl="0" indent="-342900">
              <a:buClr>
                <a:srgbClr val="626262"/>
              </a:buClr>
              <a:buSzPts val="2400"/>
              <a:buFont typeface="Arial"/>
              <a:buChar char="•"/>
            </a:pPr>
            <a:r>
              <a:rPr lang="en-GB" sz="2400" dirty="0">
                <a:solidFill>
                  <a:srgbClr val="626262"/>
                </a:solidFill>
              </a:rPr>
              <a:t>assessment by academics and research users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2400"/>
              <a:buFont typeface="Arial"/>
              <a:buChar char="•"/>
            </a:pPr>
            <a:endParaRPr lang="en-GB" sz="2400" b="0" i="0" u="none" strike="noStrike" cap="none" dirty="0">
              <a:solidFill>
                <a:srgbClr val="6262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4"/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1" i="0" u="none" strike="noStrike" cap="none" dirty="0">
                <a:solidFill>
                  <a:srgbClr val="2E2D62"/>
                </a:solidFill>
                <a:latin typeface="Arial"/>
                <a:ea typeface="Arial"/>
                <a:cs typeface="Arial"/>
                <a:sym typeface="Arial"/>
              </a:rPr>
              <a:t>REF overview</a:t>
            </a:r>
            <a:endParaRPr sz="4400" b="1" i="0" u="none" strike="noStrike" cap="none" dirty="0">
              <a:solidFill>
                <a:srgbClr val="2E2D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92EF96-0FFE-4E87-BAC6-5380C27E1F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85" t="26766" r="36157" b="7989"/>
          <a:stretch/>
        </p:blipFill>
        <p:spPr>
          <a:xfrm>
            <a:off x="7381946" y="1114623"/>
            <a:ext cx="3168353" cy="535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30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E7240E-63D0-4449-831D-0C1C3653F3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74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06F608-8E7F-45BA-AE0A-C573C4FAB2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7331">
            <a:off x="7879994" y="809235"/>
            <a:ext cx="4210050" cy="599122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D752CB-E18B-4D09-A879-B2CBA420E1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423352">
            <a:off x="5169449" y="705070"/>
            <a:ext cx="4210050" cy="599122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B1C067-8616-475E-8C4F-BED78CB2DA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362993">
            <a:off x="2660265" y="600903"/>
            <a:ext cx="4210050" cy="599122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033EC6-72E6-44DB-945C-C2877ECA0C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181024">
            <a:off x="349117" y="428625"/>
            <a:ext cx="4219575" cy="60007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9C2DFC-979A-4F4E-B43B-C7CC1E28446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760" t="6439" r="5104" b="52540"/>
          <a:stretch/>
        </p:blipFill>
        <p:spPr>
          <a:xfrm>
            <a:off x="1272209" y="1162891"/>
            <a:ext cx="7842219" cy="507558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589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UKRI">
      <a:dk1>
        <a:srgbClr val="201D3E"/>
      </a:dk1>
      <a:lt1>
        <a:srgbClr val="FF6800"/>
      </a:lt1>
      <a:dk2>
        <a:srgbClr val="F19D1B"/>
      </a:dk2>
      <a:lt2>
        <a:srgbClr val="F9BB0E"/>
      </a:lt2>
      <a:accent1>
        <a:srgbClr val="69BF49"/>
      </a:accent1>
      <a:accent2>
        <a:srgbClr val="07B089"/>
      </a:accent2>
      <a:accent3>
        <a:srgbClr val="36D2AF"/>
      </a:accent3>
      <a:accent4>
        <a:srgbClr val="10BED6"/>
      </a:accent4>
      <a:accent5>
        <a:srgbClr val="247BE1"/>
      </a:accent5>
      <a:accent6>
        <a:srgbClr val="BF28BC"/>
      </a:accent6>
      <a:hlink>
        <a:srgbClr val="FF595B"/>
      </a:hlink>
      <a:folHlink>
        <a:srgbClr val="F0243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946</Words>
  <Application>Microsoft Office PowerPoint</Application>
  <PresentationFormat>Widescreen</PresentationFormat>
  <Paragraphs>206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Millard</dc:creator>
  <cp:lastModifiedBy>Steven Hill</cp:lastModifiedBy>
  <cp:revision>23</cp:revision>
  <dcterms:created xsi:type="dcterms:W3CDTF">2019-09-17T08:04:08Z</dcterms:created>
  <dcterms:modified xsi:type="dcterms:W3CDTF">2019-10-26T15:32:08Z</dcterms:modified>
</cp:coreProperties>
</file>